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6"/>
  </p:notesMasterIdLst>
  <p:sldIdLst>
    <p:sldId id="298" r:id="rId2"/>
    <p:sldId id="299" r:id="rId3"/>
    <p:sldId id="301" r:id="rId4"/>
    <p:sldId id="302" r:id="rId5"/>
    <p:sldId id="261" r:id="rId6"/>
    <p:sldId id="260" r:id="rId7"/>
    <p:sldId id="259" r:id="rId8"/>
    <p:sldId id="262" r:id="rId9"/>
    <p:sldId id="258" r:id="rId10"/>
    <p:sldId id="281" r:id="rId11"/>
    <p:sldId id="282" r:id="rId12"/>
    <p:sldId id="280" r:id="rId13"/>
    <p:sldId id="279" r:id="rId14"/>
    <p:sldId id="304" r:id="rId15"/>
    <p:sldId id="277" r:id="rId16"/>
    <p:sldId id="276" r:id="rId17"/>
    <p:sldId id="275" r:id="rId18"/>
    <p:sldId id="305" r:id="rId19"/>
    <p:sldId id="274" r:id="rId20"/>
    <p:sldId id="306" r:id="rId21"/>
    <p:sldId id="284" r:id="rId22"/>
    <p:sldId id="285" r:id="rId23"/>
    <p:sldId id="287" r:id="rId24"/>
    <p:sldId id="307" r:id="rId25"/>
    <p:sldId id="308" r:id="rId26"/>
    <p:sldId id="292" r:id="rId27"/>
    <p:sldId id="293" r:id="rId28"/>
    <p:sldId id="309" r:id="rId29"/>
    <p:sldId id="310" r:id="rId30"/>
    <p:sldId id="311" r:id="rId31"/>
    <p:sldId id="312" r:id="rId32"/>
    <p:sldId id="313" r:id="rId33"/>
    <p:sldId id="296" r:id="rId34"/>
    <p:sldId id="303" r:id="rId3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61" d="100"/>
          <a:sy n="61" d="100"/>
        </p:scale>
        <p:origin x="90" y="432"/>
      </p:cViewPr>
      <p:guideLst>
        <p:guide orient="horz" pos="2160"/>
        <p:guide pos="2880"/>
      </p:guideLst>
    </p:cSldViewPr>
  </p:slideViewPr>
  <p:notesTextViewPr>
    <p:cViewPr>
      <p:scale>
        <a:sx n="100" d="100"/>
        <a:sy n="100" d="100"/>
      </p:scale>
      <p:origin x="0" y="0"/>
    </p:cViewPr>
  </p:notesTextViewPr>
  <p:sorterViewPr>
    <p:cViewPr>
      <p:scale>
        <a:sx n="50" d="100"/>
        <a:sy n="50" d="100"/>
      </p:scale>
      <p:origin x="0" y="45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2C4F00-AE3B-4671-8DB2-2576DC402A06}" type="datetimeFigureOut">
              <a:rPr lang="ru-RU" smtClean="0"/>
              <a:pPr/>
              <a:t>21.11.2020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36EAFF-1C6D-412E-B13E-690C459774D6}"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F36EAFF-1C6D-412E-B13E-690C459774D6}" type="slidenum">
              <a:rPr lang="ru-RU" smtClean="0"/>
              <a:pPr/>
              <a:t>6</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F36EAFF-1C6D-412E-B13E-690C459774D6}" type="slidenum">
              <a:rPr lang="ru-RU" smtClean="0"/>
              <a:pPr/>
              <a:t>9</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F36EAFF-1C6D-412E-B13E-690C459774D6}" type="slidenum">
              <a:rPr lang="ru-RU" smtClean="0"/>
              <a:pPr/>
              <a:t>16</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F36EAFF-1C6D-412E-B13E-690C459774D6}" type="slidenum">
              <a:rPr lang="ru-RU" smtClean="0"/>
              <a:pPr/>
              <a:t>17</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BC4223C7-E259-46FF-AD84-3A997A029EFF}" type="datetimeFigureOut">
              <a:rPr lang="ru-RU" smtClean="0"/>
              <a:pPr/>
              <a:t>21.11.2020</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B0D4CF66-BBB2-4234-9B73-B6C52509EF92}"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BC4223C7-E259-46FF-AD84-3A997A029EFF}" type="datetimeFigureOut">
              <a:rPr lang="ru-RU" smtClean="0"/>
              <a:pPr/>
              <a:t>21.11.2020</a:t>
            </a:fld>
            <a:endParaRPr lang="ru-RU"/>
          </a:p>
        </p:txBody>
      </p:sp>
      <p:sp>
        <p:nvSpPr>
          <p:cNvPr id="9" name="Номер слайда 8"/>
          <p:cNvSpPr>
            <a:spLocks noGrp="1"/>
          </p:cNvSpPr>
          <p:nvPr>
            <p:ph type="sldNum" sz="quarter" idx="15"/>
          </p:nvPr>
        </p:nvSpPr>
        <p:spPr/>
        <p:txBody>
          <a:bodyPr rtlCol="0"/>
          <a:lstStyle/>
          <a:p>
            <a:fld id="{B0D4CF66-BBB2-4234-9B73-B6C52509EF92}"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BC4223C7-E259-46FF-AD84-3A997A029EFF}" type="datetimeFigureOut">
              <a:rPr lang="ru-RU" smtClean="0"/>
              <a:pPr/>
              <a:t>21.11.2020</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B0D4CF66-BBB2-4234-9B73-B6C52509EF92}"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BC4223C7-E259-46FF-AD84-3A997A029EFF}" type="datetimeFigureOut">
              <a:rPr lang="ru-RU" smtClean="0"/>
              <a:pPr/>
              <a:t>21.11.2020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0D4CF66-BBB2-4234-9B73-B6C52509EF92}"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BC4223C7-E259-46FF-AD84-3A997A029EFF}" type="datetimeFigureOut">
              <a:rPr lang="ru-RU" smtClean="0"/>
              <a:pPr/>
              <a:t>21.11.2020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0D4CF66-BBB2-4234-9B73-B6C52509EF92}"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BC4223C7-E259-46FF-AD84-3A997A029EFF}" type="datetimeFigureOut">
              <a:rPr lang="ru-RU" smtClean="0"/>
              <a:pPr/>
              <a:t>21.11.2020</a:t>
            </a:fld>
            <a:endParaRPr lang="ru-RU"/>
          </a:p>
        </p:txBody>
      </p:sp>
      <p:sp>
        <p:nvSpPr>
          <p:cNvPr id="7" name="Номер слайда 6"/>
          <p:cNvSpPr>
            <a:spLocks noGrp="1"/>
          </p:cNvSpPr>
          <p:nvPr>
            <p:ph type="sldNum" sz="quarter" idx="11"/>
          </p:nvPr>
        </p:nvSpPr>
        <p:spPr/>
        <p:txBody>
          <a:bodyPr rtlCol="0"/>
          <a:lstStyle/>
          <a:p>
            <a:fld id="{B0D4CF66-BBB2-4234-9B73-B6C52509EF92}"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C4223C7-E259-46FF-AD84-3A997A029EFF}" type="datetimeFigureOut">
              <a:rPr lang="ru-RU" smtClean="0"/>
              <a:pPr/>
              <a:t>21.11.2020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0D4CF66-BBB2-4234-9B73-B6C52509EF9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BC4223C7-E259-46FF-AD84-3A997A029EFF}" type="datetimeFigureOut">
              <a:rPr lang="ru-RU" smtClean="0"/>
              <a:pPr/>
              <a:t>21.11.2020</a:t>
            </a:fld>
            <a:endParaRPr lang="ru-RU"/>
          </a:p>
        </p:txBody>
      </p:sp>
      <p:sp>
        <p:nvSpPr>
          <p:cNvPr id="22" name="Номер слайда 21"/>
          <p:cNvSpPr>
            <a:spLocks noGrp="1"/>
          </p:cNvSpPr>
          <p:nvPr>
            <p:ph type="sldNum" sz="quarter" idx="15"/>
          </p:nvPr>
        </p:nvSpPr>
        <p:spPr/>
        <p:txBody>
          <a:bodyPr rtlCol="0"/>
          <a:lstStyle/>
          <a:p>
            <a:fld id="{B0D4CF66-BBB2-4234-9B73-B6C52509EF92}"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BC4223C7-E259-46FF-AD84-3A997A029EFF}" type="datetimeFigureOut">
              <a:rPr lang="ru-RU" smtClean="0"/>
              <a:pPr/>
              <a:t>21.11.2020</a:t>
            </a:fld>
            <a:endParaRPr lang="ru-RU"/>
          </a:p>
        </p:txBody>
      </p:sp>
      <p:sp>
        <p:nvSpPr>
          <p:cNvPr id="18" name="Номер слайда 17"/>
          <p:cNvSpPr>
            <a:spLocks noGrp="1"/>
          </p:cNvSpPr>
          <p:nvPr>
            <p:ph type="sldNum" sz="quarter" idx="11"/>
          </p:nvPr>
        </p:nvSpPr>
        <p:spPr/>
        <p:txBody>
          <a:bodyPr rtlCol="0"/>
          <a:lstStyle/>
          <a:p>
            <a:fld id="{B0D4CF66-BBB2-4234-9B73-B6C52509EF92}"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C4223C7-E259-46FF-AD84-3A997A029EFF}" type="datetimeFigureOut">
              <a:rPr lang="ru-RU" smtClean="0"/>
              <a:pPr/>
              <a:t>21.11.2020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0D4CF66-BBB2-4234-9B73-B6C52509EF9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C4223C7-E259-46FF-AD84-3A997A029EFF}" type="datetimeFigureOut">
              <a:rPr lang="ru-RU" smtClean="0"/>
              <a:pPr/>
              <a:t>21.11.2020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0D4CF66-BBB2-4234-9B73-B6C52509EF92}"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868" y="228299"/>
            <a:ext cx="8015111" cy="914702"/>
          </a:xfrm>
        </p:spPr>
        <p:txBody>
          <a:bodyPr tIns="40636"/>
          <a:lstStyle/>
          <a:p>
            <a:r>
              <a:rPr lang="ru-RU" smtClean="0"/>
              <a:t>Образец заголовка</a:t>
            </a:r>
            <a:endParaRPr lang="ru-RU"/>
          </a:p>
        </p:txBody>
      </p:sp>
      <p:sp>
        <p:nvSpPr>
          <p:cNvPr id="3" name="Таблица 2"/>
          <p:cNvSpPr>
            <a:spLocks noGrp="1"/>
          </p:cNvSpPr>
          <p:nvPr>
            <p:ph type="tbl" idx="1"/>
          </p:nvPr>
        </p:nvSpPr>
        <p:spPr>
          <a:xfrm>
            <a:off x="610138" y="1599595"/>
            <a:ext cx="7923725" cy="4420810"/>
          </a:xfrm>
        </p:spPr>
        <p:txBody>
          <a:bodyPr lIns="81272" tIns="40636" rIns="81272" bIns="40636"/>
          <a:lstStyle/>
          <a:p>
            <a:endParaRPr lang="ru-RU"/>
          </a:p>
        </p:txBody>
      </p:sp>
      <p:sp>
        <p:nvSpPr>
          <p:cNvPr id="4" name="Дата 3"/>
          <p:cNvSpPr>
            <a:spLocks noGrp="1"/>
          </p:cNvSpPr>
          <p:nvPr>
            <p:ph type="dt" sz="half" idx="10"/>
          </p:nvPr>
        </p:nvSpPr>
        <p:spPr>
          <a:xfrm>
            <a:off x="456931" y="6248703"/>
            <a:ext cx="2134138" cy="456595"/>
          </a:xfrm>
        </p:spPr>
        <p:txBody>
          <a:bodyPr/>
          <a:lstStyle>
            <a:lvl1pPr>
              <a:defRPr/>
            </a:lvl1pPr>
          </a:lstStyle>
          <a:p>
            <a:endParaRPr lang="ru-RU"/>
          </a:p>
        </p:txBody>
      </p:sp>
      <p:sp>
        <p:nvSpPr>
          <p:cNvPr id="5" name="Нижний колонтитул 4"/>
          <p:cNvSpPr>
            <a:spLocks noGrp="1"/>
          </p:cNvSpPr>
          <p:nvPr>
            <p:ph type="ftr" sz="quarter" idx="11"/>
          </p:nvPr>
        </p:nvSpPr>
        <p:spPr>
          <a:xfrm>
            <a:off x="3124604" y="6248703"/>
            <a:ext cx="2894794" cy="456595"/>
          </a:xfrm>
        </p:spPr>
        <p:txBody>
          <a:bodyPr/>
          <a:lstStyle>
            <a:lvl1pPr>
              <a:defRPr/>
            </a:lvl1pPr>
          </a:lstStyle>
          <a:p>
            <a:endParaRPr lang="ru-RU"/>
          </a:p>
        </p:txBody>
      </p:sp>
      <p:sp>
        <p:nvSpPr>
          <p:cNvPr id="6" name="Номер слайда 5"/>
          <p:cNvSpPr>
            <a:spLocks noGrp="1"/>
          </p:cNvSpPr>
          <p:nvPr>
            <p:ph type="sldNum" sz="quarter" idx="12"/>
          </p:nvPr>
        </p:nvSpPr>
        <p:spPr>
          <a:xfrm>
            <a:off x="6552931" y="6248703"/>
            <a:ext cx="2134138" cy="456595"/>
          </a:xfrm>
        </p:spPr>
        <p:txBody>
          <a:bodyPr/>
          <a:lstStyle>
            <a:lvl1pPr>
              <a:defRPr/>
            </a:lvl1pPr>
          </a:lstStyle>
          <a:p>
            <a:fld id="{BD1D53B7-B9B5-466A-8334-6AD5A1964AA0}" type="slidenum">
              <a:rPr lang="ru-RU"/>
              <a:pPr/>
              <a:t>‹#›</a:t>
            </a:fld>
            <a:endParaRPr lang="ru-RU"/>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194869" y="228298"/>
            <a:ext cx="8338994" cy="5792107"/>
          </a:xfrm>
        </p:spPr>
        <p:txBody>
          <a:bodyPr lIns="81272" tIns="40636" rIns="81272" bIns="40636"/>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Дата 2"/>
          <p:cNvSpPr>
            <a:spLocks noGrp="1"/>
          </p:cNvSpPr>
          <p:nvPr>
            <p:ph type="dt" sz="half" idx="10"/>
          </p:nvPr>
        </p:nvSpPr>
        <p:spPr>
          <a:xfrm>
            <a:off x="456931" y="6248703"/>
            <a:ext cx="2134138" cy="456595"/>
          </a:xfrm>
        </p:spPr>
        <p:txBody>
          <a:bodyPr/>
          <a:lstStyle>
            <a:lvl1pPr>
              <a:defRPr/>
            </a:lvl1pPr>
          </a:lstStyle>
          <a:p>
            <a:endParaRPr lang="ru-RU"/>
          </a:p>
        </p:txBody>
      </p:sp>
      <p:sp>
        <p:nvSpPr>
          <p:cNvPr id="4" name="Нижний колонтитул 3"/>
          <p:cNvSpPr>
            <a:spLocks noGrp="1"/>
          </p:cNvSpPr>
          <p:nvPr>
            <p:ph type="ftr" sz="quarter" idx="11"/>
          </p:nvPr>
        </p:nvSpPr>
        <p:spPr>
          <a:xfrm>
            <a:off x="3124604" y="6248703"/>
            <a:ext cx="2894794" cy="456595"/>
          </a:xfrm>
        </p:spPr>
        <p:txBody>
          <a:bodyPr/>
          <a:lstStyle>
            <a:lvl1pPr>
              <a:defRPr/>
            </a:lvl1pPr>
          </a:lstStyle>
          <a:p>
            <a:endParaRPr lang="ru-RU"/>
          </a:p>
        </p:txBody>
      </p:sp>
      <p:sp>
        <p:nvSpPr>
          <p:cNvPr id="5" name="Номер слайда 4"/>
          <p:cNvSpPr>
            <a:spLocks noGrp="1"/>
          </p:cNvSpPr>
          <p:nvPr>
            <p:ph type="sldNum" sz="quarter" idx="12"/>
          </p:nvPr>
        </p:nvSpPr>
        <p:spPr>
          <a:xfrm>
            <a:off x="6552931" y="6248703"/>
            <a:ext cx="2134138" cy="456595"/>
          </a:xfrm>
        </p:spPr>
        <p:txBody>
          <a:bodyPr/>
          <a:lstStyle>
            <a:lvl1pPr>
              <a:defRPr/>
            </a:lvl1pPr>
          </a:lstStyle>
          <a:p>
            <a:fld id="{FBDAEE06-D66A-4444-937B-F33E925B94A6}" type="slidenum">
              <a:rPr lang="ru-RU"/>
              <a:pPr/>
              <a:t>‹#›</a:t>
            </a:fld>
            <a:endParaRPr lang="ru-RU"/>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194868" y="228299"/>
            <a:ext cx="8015111" cy="914702"/>
          </a:xfrm>
        </p:spPr>
        <p:txBody>
          <a:bodyPr tIns="40636"/>
          <a:lstStyle/>
          <a:p>
            <a:r>
              <a:rPr lang="ru-RU" smtClean="0"/>
              <a:t>Образец заголовка</a:t>
            </a:r>
            <a:endParaRPr lang="ru-RU"/>
          </a:p>
        </p:txBody>
      </p:sp>
      <p:sp>
        <p:nvSpPr>
          <p:cNvPr id="3" name="Содержимое 2"/>
          <p:cNvSpPr>
            <a:spLocks noGrp="1"/>
          </p:cNvSpPr>
          <p:nvPr>
            <p:ph sz="quarter" idx="1"/>
          </p:nvPr>
        </p:nvSpPr>
        <p:spPr>
          <a:xfrm>
            <a:off x="610138" y="1599596"/>
            <a:ext cx="3897354" cy="2137833"/>
          </a:xfrm>
        </p:spPr>
        <p:txBody>
          <a:bodyPr lIns="81272" tIns="40636" rIns="81272" bIns="40636"/>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36508" y="1599596"/>
            <a:ext cx="3897354" cy="2137833"/>
          </a:xfrm>
        </p:spPr>
        <p:txBody>
          <a:bodyPr lIns="81272" tIns="40636" rIns="81272" bIns="40636"/>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610138" y="3882572"/>
            <a:ext cx="3897354" cy="2137833"/>
          </a:xfrm>
        </p:spPr>
        <p:txBody>
          <a:bodyPr lIns="81272" tIns="40636" rIns="81272" bIns="40636"/>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Содержимое 5"/>
          <p:cNvSpPr>
            <a:spLocks noGrp="1"/>
          </p:cNvSpPr>
          <p:nvPr>
            <p:ph sz="quarter" idx="4"/>
          </p:nvPr>
        </p:nvSpPr>
        <p:spPr>
          <a:xfrm>
            <a:off x="4636508" y="3882572"/>
            <a:ext cx="3897354" cy="2137833"/>
          </a:xfrm>
        </p:spPr>
        <p:txBody>
          <a:bodyPr lIns="81272" tIns="40636" rIns="81272" bIns="40636"/>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a:xfrm>
            <a:off x="456931" y="6248703"/>
            <a:ext cx="2134138" cy="456595"/>
          </a:xfrm>
        </p:spPr>
        <p:txBody>
          <a:bodyPr/>
          <a:lstStyle>
            <a:lvl1pPr>
              <a:defRPr/>
            </a:lvl1pPr>
          </a:lstStyle>
          <a:p>
            <a:endParaRPr lang="ru-RU"/>
          </a:p>
        </p:txBody>
      </p:sp>
      <p:sp>
        <p:nvSpPr>
          <p:cNvPr id="8" name="Нижний колонтитул 7"/>
          <p:cNvSpPr>
            <a:spLocks noGrp="1"/>
          </p:cNvSpPr>
          <p:nvPr>
            <p:ph type="ftr" sz="quarter" idx="11"/>
          </p:nvPr>
        </p:nvSpPr>
        <p:spPr>
          <a:xfrm>
            <a:off x="3124604" y="6248703"/>
            <a:ext cx="2894794" cy="456595"/>
          </a:xfrm>
        </p:spPr>
        <p:txBody>
          <a:bodyPr/>
          <a:lstStyle>
            <a:lvl1pPr>
              <a:defRPr/>
            </a:lvl1pPr>
          </a:lstStyle>
          <a:p>
            <a:endParaRPr lang="ru-RU"/>
          </a:p>
        </p:txBody>
      </p:sp>
      <p:sp>
        <p:nvSpPr>
          <p:cNvPr id="9" name="Номер слайда 8"/>
          <p:cNvSpPr>
            <a:spLocks noGrp="1"/>
          </p:cNvSpPr>
          <p:nvPr>
            <p:ph type="sldNum" sz="quarter" idx="12"/>
          </p:nvPr>
        </p:nvSpPr>
        <p:spPr>
          <a:xfrm>
            <a:off x="6552931" y="6248703"/>
            <a:ext cx="2134138" cy="456595"/>
          </a:xfrm>
        </p:spPr>
        <p:txBody>
          <a:bodyPr/>
          <a:lstStyle>
            <a:lvl1pPr>
              <a:defRPr/>
            </a:lvl1pPr>
          </a:lstStyle>
          <a:p>
            <a:fld id="{39A17C41-8078-4986-AC8D-CA652D4F143B}" type="slidenum">
              <a:rPr lang="ru-RU"/>
              <a:pPr/>
              <a:t>‹#›</a:t>
            </a:fld>
            <a:endParaRPr lang="ru-RU"/>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C4223C7-E259-46FF-AD84-3A997A029EFF}" type="datetimeFigureOut">
              <a:rPr lang="ru-RU" smtClean="0"/>
              <a:pPr/>
              <a:t>21.11.2020</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0D4CF66-BBB2-4234-9B73-B6C52509EF92}"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2.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5"/>
          <p:cNvPicPr>
            <a:picLocks noChangeAspect="1" noChangeArrowheads="1"/>
          </p:cNvPicPr>
          <p:nvPr/>
        </p:nvPicPr>
        <p:blipFill>
          <a:blip r:embed="rId2" cstate="print"/>
          <a:srcRect/>
          <a:stretch>
            <a:fillRect/>
          </a:stretch>
        </p:blipFill>
        <p:spPr bwMode="auto">
          <a:xfrm>
            <a:off x="3611893" y="2708920"/>
            <a:ext cx="5532107" cy="4149080"/>
          </a:xfrm>
          <a:prstGeom prst="rect">
            <a:avLst/>
          </a:prstGeom>
          <a:noFill/>
          <a:ln w="9525">
            <a:noFill/>
            <a:miter lim="800000"/>
            <a:headEnd/>
            <a:tailEnd/>
          </a:ln>
        </p:spPr>
      </p:pic>
      <p:sp>
        <p:nvSpPr>
          <p:cNvPr id="15364" name="WordArt 10"/>
          <p:cNvSpPr>
            <a:spLocks noChangeArrowheads="1" noChangeShapeType="1" noTextEdit="1"/>
          </p:cNvSpPr>
          <p:nvPr/>
        </p:nvSpPr>
        <p:spPr bwMode="auto">
          <a:xfrm>
            <a:off x="395288" y="1268413"/>
            <a:ext cx="8424862" cy="2406650"/>
          </a:xfrm>
          <a:prstGeom prst="rect">
            <a:avLst/>
          </a:prstGeom>
        </p:spPr>
        <p:txBody>
          <a:bodyPr wrap="none" fromWordArt="1">
            <a:prstTxWarp prst="textPlain">
              <a:avLst>
                <a:gd name="adj" fmla="val 50000"/>
              </a:avLst>
            </a:prstTxWarp>
          </a:bodyPr>
          <a:lstStyle/>
          <a:p>
            <a:pPr algn="ctr"/>
            <a:endParaRPr lang="ru-RU" sz="3200" b="1" kern="10" spc="-160">
              <a:ln w="9525">
                <a:noFill/>
                <a:round/>
                <a:headEnd/>
                <a:tailEnd/>
              </a:ln>
              <a:solidFill>
                <a:srgbClr val="800080">
                  <a:alpha val="96077"/>
                </a:srgbClr>
              </a:solidFill>
              <a:effectLst>
                <a:outerShdw dist="45791" dir="2021404" algn="ctr" rotWithShape="0">
                  <a:srgbClr val="B2B2B2">
                    <a:alpha val="79999"/>
                  </a:srgbClr>
                </a:outerShdw>
              </a:effectLst>
              <a:latin typeface="Constantia"/>
            </a:endParaRPr>
          </a:p>
        </p:txBody>
      </p:sp>
      <p:sp>
        <p:nvSpPr>
          <p:cNvPr id="5" name="Прямоугольник 4"/>
          <p:cNvSpPr/>
          <p:nvPr/>
        </p:nvSpPr>
        <p:spPr>
          <a:xfrm>
            <a:off x="0" y="0"/>
            <a:ext cx="9144000" cy="2677656"/>
          </a:xfrm>
          <a:prstGeom prst="rect">
            <a:avLst/>
          </a:prstGeom>
        </p:spPr>
        <p:txBody>
          <a:bodyPr>
            <a:spAutoFit/>
          </a:bodyPr>
          <a:lstStyle/>
          <a:p>
            <a:pPr algn="ctr">
              <a:defRPr/>
            </a:pPr>
            <a:r>
              <a:rPr lang="ru-RU" sz="2800" b="1" kern="10" dirty="0" smtClean="0">
                <a:ln/>
                <a:solidFill>
                  <a:srgbClr val="C00000"/>
                </a:solidFill>
                <a:latin typeface="Constantia" pitchFamily="18" charset="0"/>
              </a:rPr>
              <a:t>«</a:t>
            </a:r>
            <a:r>
              <a:rPr lang="ru-RU" sz="2800" b="1" kern="10" dirty="0">
                <a:ln/>
                <a:solidFill>
                  <a:srgbClr val="C00000"/>
                </a:solidFill>
                <a:latin typeface="Constantia" pitchFamily="18" charset="0"/>
              </a:rPr>
              <a:t>Совершенствование методов борьбы</a:t>
            </a:r>
          </a:p>
          <a:p>
            <a:pPr algn="ctr">
              <a:defRPr/>
            </a:pPr>
            <a:r>
              <a:rPr lang="ru-RU" sz="2800" b="1" kern="10" dirty="0">
                <a:ln/>
                <a:solidFill>
                  <a:srgbClr val="C00000"/>
                </a:solidFill>
                <a:latin typeface="Constantia" pitchFamily="18" charset="0"/>
              </a:rPr>
              <a:t> со снежными накатами на покрытиях автомобильных </a:t>
            </a:r>
            <a:r>
              <a:rPr lang="ru-RU" sz="2800" b="1" kern="10" dirty="0" smtClean="0">
                <a:ln/>
                <a:solidFill>
                  <a:srgbClr val="C00000"/>
                </a:solidFill>
                <a:latin typeface="Constantia" pitchFamily="18" charset="0"/>
              </a:rPr>
              <a:t>дорог </a:t>
            </a:r>
            <a:r>
              <a:rPr lang="ru-RU" sz="2800" b="1" kern="10" dirty="0">
                <a:ln/>
                <a:solidFill>
                  <a:srgbClr val="C00000"/>
                </a:solidFill>
                <a:latin typeface="Constantia" pitchFamily="18" charset="0"/>
              </a:rPr>
              <a:t>с применением </a:t>
            </a:r>
          </a:p>
          <a:p>
            <a:pPr algn="ctr">
              <a:defRPr/>
            </a:pPr>
            <a:r>
              <a:rPr lang="ru-RU" sz="2800" b="1" kern="10" dirty="0">
                <a:ln/>
                <a:solidFill>
                  <a:srgbClr val="C00000"/>
                </a:solidFill>
                <a:latin typeface="Constantia" pitchFamily="18" charset="0"/>
              </a:rPr>
              <a:t>жидких реагентов</a:t>
            </a:r>
            <a:r>
              <a:rPr lang="ru-RU" sz="2800" b="1" kern="10" dirty="0" smtClean="0">
                <a:ln/>
                <a:solidFill>
                  <a:srgbClr val="C00000"/>
                </a:solidFill>
                <a:latin typeface="Constantia" pitchFamily="18" charset="0"/>
              </a:rPr>
              <a:t>»</a:t>
            </a:r>
          </a:p>
          <a:p>
            <a:pPr algn="ctr">
              <a:defRPr/>
            </a:pPr>
            <a:endParaRPr lang="ru-RU" sz="2800" b="1" kern="10" dirty="0" smtClean="0">
              <a:ln/>
              <a:solidFill>
                <a:srgbClr val="C00000"/>
              </a:solidFill>
              <a:latin typeface="Constantia" pitchFamily="18" charset="0"/>
            </a:endParaRPr>
          </a:p>
          <a:p>
            <a:pPr algn="ctr">
              <a:defRPr/>
            </a:pPr>
            <a:r>
              <a:rPr lang="ru-RU" sz="2800" b="1" kern="10" dirty="0" smtClean="0">
                <a:ln/>
                <a:solidFill>
                  <a:srgbClr val="C00000"/>
                </a:solidFill>
                <a:latin typeface="Constantia" pitchFamily="18" charset="0"/>
              </a:rPr>
              <a:t>Лекция №</a:t>
            </a:r>
            <a:r>
              <a:rPr lang="ru-RU" sz="2800" b="1" kern="10" dirty="0" smtClean="0">
                <a:ln/>
                <a:solidFill>
                  <a:srgbClr val="C00000"/>
                </a:solidFill>
                <a:latin typeface="Constantia" pitchFamily="18" charset="0"/>
              </a:rPr>
              <a:t>12</a:t>
            </a:r>
            <a:endParaRPr lang="ru-RU" sz="2800" b="1" dirty="0">
              <a:ln/>
              <a:solidFill>
                <a:srgbClr val="C00000"/>
              </a:solidFill>
              <a:latin typeface="Constantia" pitchFamily="18" charset="0"/>
            </a:endParaRPr>
          </a:p>
        </p:txBody>
      </p:sp>
    </p:spTree>
  </p:cSld>
  <p:clrMapOvr>
    <a:masterClrMapping/>
  </p:clrMapOvr>
  <p:transition>
    <p:push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428596" y="928670"/>
            <a:ext cx="8143932" cy="923330"/>
          </a:xfrm>
          <a:prstGeom prst="rect">
            <a:avLst/>
          </a:prstGeom>
          <a:noFill/>
        </p:spPr>
        <p:txBody>
          <a:bodyPr>
            <a:spAutoFit/>
          </a:bodyPr>
          <a:lstStyle/>
          <a:p>
            <a:pPr algn="ctr" fontAlgn="auto">
              <a:spcBef>
                <a:spcPts val="0"/>
              </a:spcBef>
              <a:spcAft>
                <a:spcPts val="0"/>
              </a:spcAft>
              <a:defRPr/>
            </a:pPr>
            <a:r>
              <a:rPr lang="ru-RU" sz="5400" b="1" i="1" dirty="0">
                <a:solidFill>
                  <a:srgbClr val="002060"/>
                </a:solidFill>
                <a:latin typeface="Constantia" pitchFamily="18" charset="0"/>
              </a:rPr>
              <a:t>Цель работы: </a:t>
            </a:r>
            <a:endParaRPr lang="ru-RU" sz="5400" b="1" i="1" dirty="0">
              <a:ln w="1905"/>
              <a:solidFill>
                <a:srgbClr val="002060"/>
              </a:solidFill>
              <a:effectLst>
                <a:innerShdw blurRad="69850" dist="43180" dir="5400000">
                  <a:srgbClr val="000000">
                    <a:alpha val="65000"/>
                  </a:srgbClr>
                </a:innerShdw>
              </a:effectLst>
              <a:latin typeface="+mn-lt"/>
            </a:endParaRPr>
          </a:p>
        </p:txBody>
      </p:sp>
      <p:sp>
        <p:nvSpPr>
          <p:cNvPr id="16387" name="Прямоугольник 4"/>
          <p:cNvSpPr>
            <a:spLocks noChangeArrowheads="1"/>
          </p:cNvSpPr>
          <p:nvPr/>
        </p:nvSpPr>
        <p:spPr bwMode="auto">
          <a:xfrm>
            <a:off x="500063" y="1928813"/>
            <a:ext cx="8143875" cy="2838450"/>
          </a:xfrm>
          <a:prstGeom prst="rect">
            <a:avLst/>
          </a:prstGeom>
          <a:noFill/>
          <a:ln w="9525">
            <a:noFill/>
            <a:miter lim="800000"/>
            <a:headEnd/>
            <a:tailEnd/>
          </a:ln>
        </p:spPr>
        <p:txBody>
          <a:bodyPr>
            <a:spAutoFit/>
          </a:bodyPr>
          <a:lstStyle/>
          <a:p>
            <a:pPr indent="-539750" algn="ctr"/>
            <a:r>
              <a:rPr lang="ru-RU" sz="3600" i="1" dirty="0">
                <a:latin typeface="Constantia" pitchFamily="18" charset="0"/>
              </a:rPr>
              <a:t>Обоснование и разработка технологии приготовления и применения жидких реагентов в борьбе со скользкостью в регионах с </a:t>
            </a:r>
            <a:r>
              <a:rPr lang="ru-RU" sz="3600" i="1" dirty="0" err="1">
                <a:latin typeface="Constantia" pitchFamily="18" charset="0"/>
              </a:rPr>
              <a:t>резкоконтинентальным</a:t>
            </a:r>
            <a:r>
              <a:rPr lang="ru-RU" sz="3600" i="1" dirty="0">
                <a:latin typeface="Constantia" pitchFamily="18" charset="0"/>
              </a:rPr>
              <a:t> климатом</a:t>
            </a:r>
          </a:p>
        </p:txBody>
      </p:sp>
      <p:pic>
        <p:nvPicPr>
          <p:cNvPr id="16388" name="Picture 2"/>
          <p:cNvPicPr>
            <a:picLocks noChangeAspect="1" noChangeArrowheads="1"/>
          </p:cNvPicPr>
          <p:nvPr/>
        </p:nvPicPr>
        <p:blipFill>
          <a:blip r:embed="rId2" cstate="print"/>
          <a:srcRect/>
          <a:stretch>
            <a:fillRect/>
          </a:stretch>
        </p:blipFill>
        <p:spPr bwMode="auto">
          <a:xfrm>
            <a:off x="6143636" y="5429264"/>
            <a:ext cx="2571750" cy="1214437"/>
          </a:xfrm>
          <a:prstGeom prst="rect">
            <a:avLst/>
          </a:prstGeom>
          <a:noFill/>
          <a:ln w="9525">
            <a:noFill/>
            <a:miter lim="800000"/>
            <a:headEnd/>
            <a:tailEnd/>
          </a:ln>
        </p:spPr>
      </p:pic>
      <p:pic>
        <p:nvPicPr>
          <p:cNvPr id="16389" name="Picture 3"/>
          <p:cNvPicPr>
            <a:picLocks noChangeAspect="1" noChangeArrowheads="1"/>
          </p:cNvPicPr>
          <p:nvPr/>
        </p:nvPicPr>
        <p:blipFill>
          <a:blip r:embed="rId3" cstate="print"/>
          <a:srcRect/>
          <a:stretch>
            <a:fillRect/>
          </a:stretch>
        </p:blipFill>
        <p:spPr bwMode="auto">
          <a:xfrm>
            <a:off x="3428992" y="5429264"/>
            <a:ext cx="2214562" cy="1214437"/>
          </a:xfrm>
          <a:prstGeom prst="rect">
            <a:avLst/>
          </a:prstGeom>
          <a:noFill/>
          <a:ln w="9525">
            <a:noFill/>
            <a:miter lim="800000"/>
            <a:headEnd/>
            <a:tailEnd/>
          </a:ln>
        </p:spPr>
      </p:pic>
      <p:pic>
        <p:nvPicPr>
          <p:cNvPr id="16390" name="Picture 4"/>
          <p:cNvPicPr>
            <a:picLocks noChangeAspect="1" noChangeArrowheads="1"/>
          </p:cNvPicPr>
          <p:nvPr/>
        </p:nvPicPr>
        <p:blipFill>
          <a:blip r:embed="rId4" cstate="print"/>
          <a:srcRect/>
          <a:stretch>
            <a:fillRect/>
          </a:stretch>
        </p:blipFill>
        <p:spPr bwMode="auto">
          <a:xfrm>
            <a:off x="500063" y="5429264"/>
            <a:ext cx="2286000" cy="1200136"/>
          </a:xfrm>
          <a:prstGeom prst="rect">
            <a:avLst/>
          </a:prstGeom>
          <a:noFill/>
          <a:ln w="9525">
            <a:noFill/>
            <a:miter lim="800000"/>
            <a:headEnd/>
            <a:tailEnd/>
          </a:ln>
        </p:spPr>
      </p:pic>
    </p:spTree>
  </p:cSld>
  <p:clrMapOvr>
    <a:masterClrMapping/>
  </p:clrMapOvr>
  <p:transition>
    <p:newsfla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Прямоугольник 7"/>
          <p:cNvSpPr>
            <a:spLocks noChangeArrowheads="1"/>
          </p:cNvSpPr>
          <p:nvPr/>
        </p:nvSpPr>
        <p:spPr bwMode="auto">
          <a:xfrm>
            <a:off x="714347" y="1000125"/>
            <a:ext cx="8072495" cy="5632311"/>
          </a:xfrm>
          <a:prstGeom prst="rect">
            <a:avLst/>
          </a:prstGeom>
          <a:noFill/>
          <a:ln w="9525">
            <a:noFill/>
            <a:miter lim="800000"/>
            <a:headEnd/>
            <a:tailEnd/>
          </a:ln>
        </p:spPr>
        <p:txBody>
          <a:bodyPr wrap="square">
            <a:spAutoFit/>
          </a:bodyPr>
          <a:lstStyle/>
          <a:p>
            <a:pPr algn="just"/>
            <a:r>
              <a:rPr lang="ru-RU" i="1" dirty="0">
                <a:latin typeface="Constantia" pitchFamily="18" charset="0"/>
              </a:rPr>
              <a:t>•   </a:t>
            </a:r>
            <a:r>
              <a:rPr lang="ru-RU" sz="2000" i="1" dirty="0">
                <a:latin typeface="Constantia" pitchFamily="18" charset="0"/>
              </a:rPr>
              <a:t>Изучить причины образования снежно-ледяного </a:t>
            </a:r>
            <a:r>
              <a:rPr lang="ru-RU" sz="2000" i="1" dirty="0" smtClean="0">
                <a:latin typeface="Constantia" pitchFamily="18" charset="0"/>
              </a:rPr>
              <a:t>образования </a:t>
            </a:r>
            <a:r>
              <a:rPr lang="ru-RU" sz="2000" i="1" dirty="0">
                <a:latin typeface="Constantia" pitchFamily="18" charset="0"/>
              </a:rPr>
              <a:t>на покрытиях автомобильных дорог и классифицировать их по физико-механическим свойствам применительно к </a:t>
            </a:r>
            <a:r>
              <a:rPr lang="en-US" sz="2000" i="1" dirty="0" smtClean="0">
                <a:latin typeface="Constantia" pitchFamily="18" charset="0"/>
              </a:rPr>
              <a:t>IV</a:t>
            </a:r>
            <a:r>
              <a:rPr lang="ru-RU" sz="2000" i="1" dirty="0" smtClean="0">
                <a:latin typeface="Constantia" pitchFamily="18" charset="0"/>
              </a:rPr>
              <a:t>-</a:t>
            </a:r>
            <a:r>
              <a:rPr lang="en-US" sz="2000" i="1" dirty="0" smtClean="0">
                <a:latin typeface="Constantia" pitchFamily="18" charset="0"/>
              </a:rPr>
              <a:t>V </a:t>
            </a:r>
            <a:r>
              <a:rPr lang="ru-RU" sz="2000" i="1" dirty="0" smtClean="0">
                <a:latin typeface="Constantia" pitchFamily="18" charset="0"/>
              </a:rPr>
              <a:t>дорожно-климатических зон </a:t>
            </a:r>
            <a:r>
              <a:rPr lang="ru-RU" sz="2000" i="1" dirty="0">
                <a:latin typeface="Constantia" pitchFamily="18" charset="0"/>
              </a:rPr>
              <a:t>с </a:t>
            </a:r>
            <a:r>
              <a:rPr lang="ru-RU" sz="2000" i="1" dirty="0" smtClean="0">
                <a:latin typeface="Constantia" pitchFamily="18" charset="0"/>
              </a:rPr>
              <a:t>резко-континентальным </a:t>
            </a:r>
            <a:r>
              <a:rPr lang="ru-RU" sz="2000" i="1" dirty="0">
                <a:latin typeface="Constantia" pitchFamily="18" charset="0"/>
              </a:rPr>
              <a:t>климатом;</a:t>
            </a:r>
          </a:p>
          <a:p>
            <a:pPr algn="just">
              <a:buFont typeface="Arial" charset="0"/>
              <a:buChar char="•"/>
            </a:pPr>
            <a:r>
              <a:rPr lang="ru-RU" sz="2000" i="1" dirty="0">
                <a:latin typeface="Constantia" pitchFamily="18" charset="0"/>
              </a:rPr>
              <a:t>    Теоретически обосновать </a:t>
            </a:r>
            <a:r>
              <a:rPr lang="ru-RU" sz="2000" i="1" dirty="0" smtClean="0">
                <a:latin typeface="Constantia" pitchFamily="18" charset="0"/>
              </a:rPr>
              <a:t>оптимальную концентрацию </a:t>
            </a:r>
            <a:r>
              <a:rPr lang="ru-RU" sz="2000" i="1" dirty="0">
                <a:latin typeface="Constantia" pitchFamily="18" charset="0"/>
              </a:rPr>
              <a:t>и </a:t>
            </a:r>
            <a:r>
              <a:rPr lang="ru-RU" sz="2000" i="1" dirty="0" smtClean="0">
                <a:latin typeface="Constantia" pitchFamily="18" charset="0"/>
              </a:rPr>
              <a:t>норму </a:t>
            </a:r>
            <a:r>
              <a:rPr lang="ru-RU" sz="2000" i="1" dirty="0">
                <a:latin typeface="Constantia" pitchFamily="18" charset="0"/>
              </a:rPr>
              <a:t>распределения жидкого реагента для снижения силы сцепления снежно-ледяного наката </a:t>
            </a:r>
            <a:r>
              <a:rPr lang="ru-RU" sz="2000" i="1" dirty="0" smtClean="0">
                <a:latin typeface="Constantia" pitchFamily="18" charset="0"/>
              </a:rPr>
              <a:t>над дорожным покрытием;</a:t>
            </a:r>
            <a:endParaRPr lang="ru-RU" sz="2000" i="1" dirty="0">
              <a:latin typeface="Constantia" pitchFamily="18" charset="0"/>
            </a:endParaRPr>
          </a:p>
          <a:p>
            <a:pPr algn="just">
              <a:buFont typeface="Arial" charset="0"/>
              <a:buChar char="•"/>
            </a:pPr>
            <a:r>
              <a:rPr lang="ru-RU" sz="2000" i="1" dirty="0">
                <a:latin typeface="Constantia" pitchFamily="18" charset="0"/>
              </a:rPr>
              <a:t>    Разработать методику подбора концентрации жидкого </a:t>
            </a:r>
            <a:r>
              <a:rPr lang="ru-RU" sz="2000" i="1" dirty="0" err="1">
                <a:latin typeface="Constantia" pitchFamily="18" charset="0"/>
              </a:rPr>
              <a:t>противогололедного</a:t>
            </a:r>
            <a:r>
              <a:rPr lang="ru-RU" sz="2000" i="1" dirty="0">
                <a:latin typeface="Constantia" pitchFamily="18" charset="0"/>
              </a:rPr>
              <a:t> раствора в зависимости от вида материала, температуры воздуха и нормы их распределения;</a:t>
            </a:r>
          </a:p>
          <a:p>
            <a:pPr algn="just">
              <a:buFont typeface="Arial" charset="0"/>
              <a:buChar char="•"/>
            </a:pPr>
            <a:r>
              <a:rPr lang="ru-RU" sz="2000" i="1" dirty="0">
                <a:latin typeface="Constantia" pitchFamily="18" charset="0"/>
              </a:rPr>
              <a:t>    Определить нормы распределения различных видов жидких </a:t>
            </a:r>
            <a:r>
              <a:rPr lang="ru-RU" sz="2000" i="1" dirty="0" err="1">
                <a:latin typeface="Constantia" pitchFamily="18" charset="0"/>
              </a:rPr>
              <a:t>противогололедных</a:t>
            </a:r>
            <a:r>
              <a:rPr lang="ru-RU" sz="2000" i="1" dirty="0">
                <a:latin typeface="Constantia" pitchFamily="18" charset="0"/>
              </a:rPr>
              <a:t> растворов, </a:t>
            </a:r>
            <a:r>
              <a:rPr lang="ru-RU" sz="2000" i="1" dirty="0" smtClean="0">
                <a:latin typeface="Constantia" pitchFamily="18" charset="0"/>
              </a:rPr>
              <a:t>предназначенных </a:t>
            </a:r>
            <a:r>
              <a:rPr lang="ru-RU" sz="2000" i="1" dirty="0">
                <a:latin typeface="Constantia" pitchFamily="18" charset="0"/>
              </a:rPr>
              <a:t>для ликвидации снежно-ледяного наката, образовавшегося на поверхности дорожных покрытий с учетом климатических факторов</a:t>
            </a:r>
            <a:r>
              <a:rPr lang="ru-RU" sz="2000" i="1" dirty="0" smtClean="0">
                <a:latin typeface="Constantia" pitchFamily="18" charset="0"/>
              </a:rPr>
              <a:t>.</a:t>
            </a:r>
          </a:p>
          <a:p>
            <a:pPr algn="just">
              <a:buFont typeface="Arial" charset="0"/>
              <a:buChar char="•"/>
            </a:pPr>
            <a:r>
              <a:rPr lang="ru-RU" sz="2000" i="1" dirty="0" smtClean="0">
                <a:latin typeface="Constantia" pitchFamily="18" charset="0"/>
              </a:rPr>
              <a:t> Установить корреляционную зависимость нормы распределения жидких реагентов между экспериментальными (теоретическими и лабораторными) и практическими (полевыми) испытаниями</a:t>
            </a:r>
          </a:p>
          <a:p>
            <a:pPr algn="just">
              <a:buFont typeface="Arial" charset="0"/>
              <a:buChar char="•"/>
            </a:pPr>
            <a:endParaRPr lang="ru-RU" sz="2000" i="1" dirty="0">
              <a:latin typeface="Constantia" pitchFamily="18" charset="0"/>
            </a:endParaRPr>
          </a:p>
        </p:txBody>
      </p:sp>
      <p:sp>
        <p:nvSpPr>
          <p:cNvPr id="7" name="Прямоугольник 6"/>
          <p:cNvSpPr/>
          <p:nvPr/>
        </p:nvSpPr>
        <p:spPr>
          <a:xfrm>
            <a:off x="785813" y="285750"/>
            <a:ext cx="7215187" cy="830263"/>
          </a:xfrm>
          <a:prstGeom prst="rect">
            <a:avLst/>
          </a:prstGeom>
        </p:spPr>
        <p:txBody>
          <a:bodyPr>
            <a:spAutoFit/>
          </a:bodyPr>
          <a:lstStyle/>
          <a:p>
            <a:pPr algn="ctr" fontAlgn="auto">
              <a:spcBef>
                <a:spcPts val="0"/>
              </a:spcBef>
              <a:spcAft>
                <a:spcPts val="0"/>
              </a:spcAft>
              <a:defRPr/>
            </a:pPr>
            <a:r>
              <a:rPr lang="ru-RU" sz="4800" b="1" i="1" dirty="0">
                <a:solidFill>
                  <a:srgbClr val="002060"/>
                </a:solidFill>
                <a:latin typeface="Constantia" pitchFamily="18" charset="0"/>
              </a:rPr>
              <a:t>Задачи:</a:t>
            </a:r>
            <a:endParaRPr lang="ru-RU" sz="4800" b="1" i="1" spc="50" dirty="0">
              <a:ln w="11430"/>
              <a:solidFill>
                <a:srgbClr val="002060"/>
              </a:solidFill>
              <a:effectLst>
                <a:outerShdw blurRad="76200" dist="50800" dir="5400000" algn="tl" rotWithShape="0">
                  <a:srgbClr val="000000">
                    <a:alpha val="65000"/>
                  </a:srgbClr>
                </a:outerShdw>
              </a:effectLst>
              <a:latin typeface="+mn-lt"/>
            </a:endParaRPr>
          </a:p>
        </p:txBody>
      </p:sp>
    </p:spTree>
  </p:cSld>
  <p:clrMapOvr>
    <a:masterClrMapping/>
  </p:clrMapOvr>
  <p:transition>
    <p:cover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8"/>
          <p:cNvPicPr>
            <a:picLocks noChangeAspect="1" noChangeArrowheads="1"/>
          </p:cNvPicPr>
          <p:nvPr/>
        </p:nvPicPr>
        <p:blipFill>
          <a:blip r:embed="rId2" cstate="print"/>
          <a:srcRect/>
          <a:stretch>
            <a:fillRect/>
          </a:stretch>
        </p:blipFill>
        <p:spPr bwMode="auto">
          <a:xfrm>
            <a:off x="642938" y="642938"/>
            <a:ext cx="3643312" cy="228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267" name="Picture 6"/>
          <p:cNvPicPr>
            <a:picLocks noChangeAspect="1" noChangeArrowheads="1"/>
          </p:cNvPicPr>
          <p:nvPr/>
        </p:nvPicPr>
        <p:blipFill>
          <a:blip r:embed="rId3" cstate="print"/>
          <a:srcRect/>
          <a:stretch>
            <a:fillRect/>
          </a:stretch>
        </p:blipFill>
        <p:spPr bwMode="auto">
          <a:xfrm>
            <a:off x="4857750" y="642938"/>
            <a:ext cx="3929063" cy="2214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268" name="Picture 12"/>
          <p:cNvPicPr>
            <a:picLocks noChangeAspect="1" noChangeArrowheads="1"/>
          </p:cNvPicPr>
          <p:nvPr/>
        </p:nvPicPr>
        <p:blipFill>
          <a:blip r:embed="rId4" cstate="print"/>
          <a:srcRect/>
          <a:stretch>
            <a:fillRect/>
          </a:stretch>
        </p:blipFill>
        <p:spPr bwMode="auto">
          <a:xfrm>
            <a:off x="4857752" y="4643446"/>
            <a:ext cx="3857625" cy="2000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269" name="Picture 14"/>
          <p:cNvPicPr>
            <a:picLocks noChangeAspect="1" noChangeArrowheads="1"/>
          </p:cNvPicPr>
          <p:nvPr/>
        </p:nvPicPr>
        <p:blipFill>
          <a:blip r:embed="rId5" cstate="print"/>
          <a:srcRect/>
          <a:stretch>
            <a:fillRect/>
          </a:stretch>
        </p:blipFill>
        <p:spPr bwMode="auto">
          <a:xfrm>
            <a:off x="571472" y="4714884"/>
            <a:ext cx="3786187" cy="19065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438" name="Заголовок 1"/>
          <p:cNvSpPr>
            <a:spLocks noGrp="1"/>
          </p:cNvSpPr>
          <p:nvPr>
            <p:ph type="title"/>
          </p:nvPr>
        </p:nvSpPr>
        <p:spPr>
          <a:xfrm>
            <a:off x="642910" y="3071810"/>
            <a:ext cx="8015111" cy="1428777"/>
          </a:xfrm>
        </p:spPr>
        <p:txBody>
          <a:bodyPr>
            <a:normAutofit fontScale="90000"/>
          </a:bodyPr>
          <a:lstStyle/>
          <a:p>
            <a:pPr algn="ctr"/>
            <a:r>
              <a:rPr lang="ru-RU" sz="3600" dirty="0" smtClean="0">
                <a:solidFill>
                  <a:srgbClr val="FFFF00"/>
                </a:solidFill>
              </a:rPr>
              <a:t/>
            </a:r>
            <a:br>
              <a:rPr lang="ru-RU" sz="3600" dirty="0" smtClean="0">
                <a:solidFill>
                  <a:srgbClr val="FFFF00"/>
                </a:solidFill>
              </a:rPr>
            </a:br>
            <a:r>
              <a:rPr lang="ru-RU" sz="3600" dirty="0" smtClean="0">
                <a:solidFill>
                  <a:srgbClr val="FFFF00"/>
                </a:solidFill>
              </a:rPr>
              <a:t/>
            </a:r>
            <a:br>
              <a:rPr lang="ru-RU" sz="3600" dirty="0" smtClean="0">
                <a:solidFill>
                  <a:srgbClr val="FFFF00"/>
                </a:solidFill>
              </a:rPr>
            </a:br>
            <a:r>
              <a:rPr lang="ru-RU" sz="3600" dirty="0" smtClean="0">
                <a:solidFill>
                  <a:srgbClr val="FFFF00"/>
                </a:solidFill>
              </a:rPr>
              <a:t/>
            </a:r>
            <a:br>
              <a:rPr lang="ru-RU" sz="3600" dirty="0" smtClean="0">
                <a:solidFill>
                  <a:srgbClr val="FFFF00"/>
                </a:solidFill>
              </a:rPr>
            </a:br>
            <a:r>
              <a:rPr lang="ru-RU" sz="3600" dirty="0" smtClean="0">
                <a:solidFill>
                  <a:srgbClr val="FFFF00"/>
                </a:solidFill>
              </a:rPr>
              <a:t/>
            </a:r>
            <a:br>
              <a:rPr lang="ru-RU" sz="3600" dirty="0" smtClean="0">
                <a:solidFill>
                  <a:srgbClr val="FFFF00"/>
                </a:solidFill>
              </a:rPr>
            </a:br>
            <a:r>
              <a:rPr lang="ru-RU" sz="3600" dirty="0" smtClean="0">
                <a:solidFill>
                  <a:srgbClr val="FFFF00"/>
                </a:solidFill>
              </a:rPr>
              <a:t/>
            </a:r>
            <a:br>
              <a:rPr lang="ru-RU" sz="3600" dirty="0" smtClean="0">
                <a:solidFill>
                  <a:srgbClr val="FFFF00"/>
                </a:solidFill>
              </a:rPr>
            </a:br>
            <a:r>
              <a:rPr lang="ru-RU" sz="3600" dirty="0" smtClean="0">
                <a:solidFill>
                  <a:srgbClr val="FFFF00"/>
                </a:solidFill>
              </a:rPr>
              <a:t/>
            </a:r>
            <a:br>
              <a:rPr lang="ru-RU" sz="3600" dirty="0" smtClean="0">
                <a:solidFill>
                  <a:srgbClr val="FFFF00"/>
                </a:solidFill>
              </a:rPr>
            </a:br>
            <a:r>
              <a:rPr lang="ru-RU" sz="3600" dirty="0" smtClean="0">
                <a:solidFill>
                  <a:srgbClr val="FFFF00"/>
                </a:solidFill>
              </a:rPr>
              <a:t/>
            </a:r>
            <a:br>
              <a:rPr lang="ru-RU" sz="3600" dirty="0" smtClean="0">
                <a:solidFill>
                  <a:srgbClr val="FFFF00"/>
                </a:solidFill>
              </a:rPr>
            </a:br>
            <a:r>
              <a:rPr lang="ru-RU" sz="3600" dirty="0" smtClean="0">
                <a:solidFill>
                  <a:srgbClr val="FFFF00"/>
                </a:solidFill>
              </a:rPr>
              <a:t/>
            </a:r>
            <a:br>
              <a:rPr lang="ru-RU" sz="3600" dirty="0" smtClean="0">
                <a:solidFill>
                  <a:srgbClr val="FFFF00"/>
                </a:solidFill>
              </a:rPr>
            </a:br>
            <a:r>
              <a:rPr lang="ru-RU" sz="3600" dirty="0" smtClean="0">
                <a:solidFill>
                  <a:srgbClr val="FFFF00"/>
                </a:solidFill>
              </a:rPr>
              <a:t/>
            </a:r>
            <a:br>
              <a:rPr lang="ru-RU" sz="3600" dirty="0" smtClean="0">
                <a:solidFill>
                  <a:srgbClr val="FFFF00"/>
                </a:solidFill>
              </a:rPr>
            </a:br>
            <a:r>
              <a:rPr lang="ru-RU" sz="3200" dirty="0" smtClean="0">
                <a:solidFill>
                  <a:srgbClr val="0070C0"/>
                </a:solidFill>
                <a:latin typeface="Times New Roman" pitchFamily="18" charset="0"/>
                <a:cs typeface="Times New Roman" pitchFamily="18" charset="0"/>
              </a:rPr>
              <a:t>В настоящее время актуальной проблемой является высокая аварийность на дорогах в зимний период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6" name="Group 2"/>
          <p:cNvGrpSpPr>
            <a:grpSpLocks/>
          </p:cNvGrpSpPr>
          <p:nvPr/>
        </p:nvGrpSpPr>
        <p:grpSpPr bwMode="auto">
          <a:xfrm>
            <a:off x="500034" y="1500174"/>
            <a:ext cx="8072494" cy="5095010"/>
            <a:chOff x="1701" y="3699"/>
            <a:chExt cx="9540" cy="9262"/>
          </a:xfrm>
        </p:grpSpPr>
        <p:sp>
          <p:nvSpPr>
            <p:cNvPr id="1027" name="Rectangle 3"/>
            <p:cNvSpPr>
              <a:spLocks noChangeArrowheads="1"/>
            </p:cNvSpPr>
            <p:nvPr/>
          </p:nvSpPr>
          <p:spPr bwMode="auto">
            <a:xfrm>
              <a:off x="1701" y="5624"/>
              <a:ext cx="2520" cy="932"/>
            </a:xfrm>
            <a:prstGeom prst="rect">
              <a:avLst/>
            </a:prstGeom>
            <a:solidFill>
              <a:srgbClr val="FFFFFF"/>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Состояние покрытия и обочин</a:t>
              </a:r>
            </a:p>
          </p:txBody>
        </p:sp>
        <p:sp>
          <p:nvSpPr>
            <p:cNvPr id="1028" name="Rectangle 4"/>
            <p:cNvSpPr>
              <a:spLocks noChangeArrowheads="1"/>
            </p:cNvSpPr>
            <p:nvPr/>
          </p:nvSpPr>
          <p:spPr bwMode="auto">
            <a:xfrm>
              <a:off x="5301" y="5624"/>
              <a:ext cx="2700" cy="932"/>
            </a:xfrm>
            <a:prstGeom prst="rect">
              <a:avLst/>
            </a:prstGeom>
            <a:solidFill>
              <a:srgbClr val="FFFFFF"/>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Ширина проезжей части и обочин</a:t>
              </a:r>
            </a:p>
          </p:txBody>
        </p:sp>
        <p:sp>
          <p:nvSpPr>
            <p:cNvPr id="1029" name="Rectangle 5"/>
            <p:cNvSpPr>
              <a:spLocks noChangeArrowheads="1"/>
            </p:cNvSpPr>
            <p:nvPr/>
          </p:nvSpPr>
          <p:spPr bwMode="auto">
            <a:xfrm>
              <a:off x="8361" y="5624"/>
              <a:ext cx="2520" cy="932"/>
            </a:xfrm>
            <a:prstGeom prst="rect">
              <a:avLst/>
            </a:prstGeom>
            <a:solidFill>
              <a:srgbClr val="FFFFFF"/>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Метеорологическая видимость</a:t>
              </a:r>
            </a:p>
          </p:txBody>
        </p:sp>
        <p:sp>
          <p:nvSpPr>
            <p:cNvPr id="1030" name="Oval 6"/>
            <p:cNvSpPr>
              <a:spLocks noChangeArrowheads="1"/>
            </p:cNvSpPr>
            <p:nvPr/>
          </p:nvSpPr>
          <p:spPr bwMode="auto">
            <a:xfrm>
              <a:off x="4401" y="3699"/>
              <a:ext cx="3960" cy="1080"/>
            </a:xfrm>
            <a:prstGeom prst="ellipse">
              <a:avLst/>
            </a:prstGeom>
            <a:solidFill>
              <a:srgbClr val="FFFFFF"/>
            </a:solidFill>
            <a:ln w="2857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cs typeface="Times New Roman" pitchFamily="18" charset="0"/>
                </a:rPr>
                <a:t>Зимние условия        движения</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1701" y="7975"/>
              <a:ext cx="1260" cy="162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ru-RU" sz="1100" b="1"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Темпера-тура</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воздуха</a:t>
              </a:r>
            </a:p>
          </p:txBody>
        </p:sp>
        <p:sp>
          <p:nvSpPr>
            <p:cNvPr id="1032" name="Rectangle 8"/>
            <p:cNvSpPr>
              <a:spLocks noChangeArrowheads="1"/>
            </p:cNvSpPr>
            <p:nvPr/>
          </p:nvSpPr>
          <p:spPr bwMode="auto">
            <a:xfrm>
              <a:off x="3321" y="7975"/>
              <a:ext cx="1440" cy="234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Интен-сивность</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и </a:t>
              </a: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продол-жительность</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выпадения осадков</a:t>
              </a:r>
            </a:p>
          </p:txBody>
        </p:sp>
        <p:sp>
          <p:nvSpPr>
            <p:cNvPr id="1033" name="Rectangle 9"/>
            <p:cNvSpPr>
              <a:spLocks noChangeArrowheads="1"/>
            </p:cNvSpPr>
            <p:nvPr/>
          </p:nvSpPr>
          <p:spPr bwMode="auto">
            <a:xfrm>
              <a:off x="4941" y="7975"/>
              <a:ext cx="1080" cy="2217"/>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Ско</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рость</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и </a:t>
              </a: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направ-ление</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ветра</a:t>
              </a:r>
            </a:p>
          </p:txBody>
        </p:sp>
        <p:sp>
          <p:nvSpPr>
            <p:cNvPr id="1034" name="Rectangle 10"/>
            <p:cNvSpPr>
              <a:spLocks noChangeArrowheads="1"/>
            </p:cNvSpPr>
            <p:nvPr/>
          </p:nvSpPr>
          <p:spPr bwMode="auto">
            <a:xfrm>
              <a:off x="6201" y="7975"/>
              <a:ext cx="1440" cy="2217"/>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Продол-жительность</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и частота оттепелей</a:t>
              </a:r>
            </a:p>
          </p:txBody>
        </p:sp>
        <p:sp>
          <p:nvSpPr>
            <p:cNvPr id="1035" name="Rectangle 11"/>
            <p:cNvSpPr>
              <a:spLocks noChangeArrowheads="1"/>
            </p:cNvSpPr>
            <p:nvPr/>
          </p:nvSpPr>
          <p:spPr bwMode="auto">
            <a:xfrm>
              <a:off x="8001" y="7975"/>
              <a:ext cx="1620" cy="234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R="0" lvl="0" algn="ctr" defTabSz="914400" rtl="0" eaLnBrk="1" fontAlgn="base" latinLnBrk="0" hangingPunct="1">
                <a:lnSpc>
                  <a:spcPct val="93000"/>
                </a:lnSpc>
                <a:spcBef>
                  <a:spcPct val="0"/>
                </a:spcBef>
                <a:buClrTx/>
                <a:buSzTx/>
                <a:buFontTx/>
                <a:buNone/>
                <a:tabLst/>
              </a:pP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Наличие       участков, </a:t>
              </a: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стес-ненных</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для зимнего </a:t>
              </a: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со-держания</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(малые мосты и трубы, столбики и др.)</a:t>
              </a:r>
            </a:p>
          </p:txBody>
        </p:sp>
        <p:sp>
          <p:nvSpPr>
            <p:cNvPr id="1036" name="Rectangle 12"/>
            <p:cNvSpPr>
              <a:spLocks noChangeArrowheads="1"/>
            </p:cNvSpPr>
            <p:nvPr/>
          </p:nvSpPr>
          <p:spPr bwMode="auto">
            <a:xfrm>
              <a:off x="9801" y="7975"/>
              <a:ext cx="1260" cy="198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buClrTx/>
                <a:buSzTx/>
                <a:buFontTx/>
                <a:buNone/>
                <a:tabLst/>
              </a:pP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Снегоза-щитные</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на-саждения</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a:t>
              </a:r>
            </a:p>
            <a:p>
              <a:pPr marL="0" marR="0" lvl="0" indent="0" algn="ctr" defTabSz="914400" rtl="0" eaLnBrk="1" fontAlgn="base" latinLnBrk="0" hangingPunct="1">
                <a:lnSpc>
                  <a:spcPct val="100000"/>
                </a:lnSpc>
                <a:spcBef>
                  <a:spcPct val="0"/>
                </a:spcBef>
                <a:buClrTx/>
                <a:buSzTx/>
                <a:buFontTx/>
                <a:buNone/>
                <a:tabLst/>
              </a:pP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и </a:t>
              </a: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соору-жения</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037" name="Rectangle 13"/>
            <p:cNvSpPr>
              <a:spLocks noChangeArrowheads="1"/>
            </p:cNvSpPr>
            <p:nvPr/>
          </p:nvSpPr>
          <p:spPr bwMode="auto">
            <a:xfrm>
              <a:off x="1701" y="11128"/>
              <a:ext cx="1260" cy="162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Интенсив-ность</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движения</a:t>
              </a:r>
            </a:p>
          </p:txBody>
        </p:sp>
        <p:sp>
          <p:nvSpPr>
            <p:cNvPr id="1038" name="Rectangle 14"/>
            <p:cNvSpPr>
              <a:spLocks noChangeArrowheads="1"/>
            </p:cNvSpPr>
            <p:nvPr/>
          </p:nvSpPr>
          <p:spPr bwMode="auto">
            <a:xfrm>
              <a:off x="3321" y="11128"/>
              <a:ext cx="1980" cy="162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ru-RU" sz="1100" b="1"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Противогололедные</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мероприятия</a:t>
              </a:r>
            </a:p>
            <a:p>
              <a:pPr marL="0" marR="0" lvl="0" indent="0" algn="ctr" defTabSz="914400" rtl="0" eaLnBrk="1" fontAlgn="base" latinLnBrk="0" hangingPunct="1">
                <a:lnSpc>
                  <a:spcPct val="100000"/>
                </a:lnSpc>
                <a:spcBef>
                  <a:spcPct val="0"/>
                </a:spcBef>
                <a:spcAft>
                  <a:spcPts val="1000"/>
                </a:spcAft>
                <a:buClrTx/>
                <a:buSzTx/>
                <a:buFontTx/>
                <a:buNone/>
                <a:tabLst/>
              </a:pP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9" name="Rectangle 15"/>
            <p:cNvSpPr>
              <a:spLocks noChangeArrowheads="1"/>
            </p:cNvSpPr>
            <p:nvPr/>
          </p:nvSpPr>
          <p:spPr bwMode="auto">
            <a:xfrm>
              <a:off x="5661" y="11128"/>
              <a:ext cx="1980" cy="162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ts val="600"/>
                </a:spcBef>
                <a:spcAft>
                  <a:spcPts val="100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Мероприятия по борьбе со снежными заносами</a:t>
              </a:r>
            </a:p>
          </p:txBody>
        </p:sp>
        <p:sp>
          <p:nvSpPr>
            <p:cNvPr id="1040" name="Rectangle 16"/>
            <p:cNvSpPr>
              <a:spLocks noChangeArrowheads="1"/>
            </p:cNvSpPr>
            <p:nvPr/>
          </p:nvSpPr>
          <p:spPr bwMode="auto">
            <a:xfrm>
              <a:off x="8001" y="10584"/>
              <a:ext cx="2880" cy="108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Интенсивность снегопада или тип метелей</a:t>
              </a:r>
            </a:p>
          </p:txBody>
        </p:sp>
        <p:sp>
          <p:nvSpPr>
            <p:cNvPr id="1041" name="Rectangle 17"/>
            <p:cNvSpPr>
              <a:spLocks noChangeArrowheads="1"/>
            </p:cNvSpPr>
            <p:nvPr/>
          </p:nvSpPr>
          <p:spPr bwMode="auto">
            <a:xfrm>
              <a:off x="7973" y="12241"/>
              <a:ext cx="2880" cy="72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ts val="600"/>
                </a:spcBef>
                <a:spcAft>
                  <a:spcPts val="100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Плотность тумана</a:t>
              </a:r>
            </a:p>
          </p:txBody>
        </p:sp>
        <p:sp>
          <p:nvSpPr>
            <p:cNvPr id="1042" name="Line 18"/>
            <p:cNvSpPr>
              <a:spLocks noChangeShapeType="1"/>
            </p:cNvSpPr>
            <p:nvPr/>
          </p:nvSpPr>
          <p:spPr bwMode="auto">
            <a:xfrm>
              <a:off x="2421" y="7523"/>
              <a:ext cx="432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43" name="Line 19"/>
            <p:cNvSpPr>
              <a:spLocks noChangeShapeType="1"/>
            </p:cNvSpPr>
            <p:nvPr/>
          </p:nvSpPr>
          <p:spPr bwMode="auto">
            <a:xfrm>
              <a:off x="2421" y="7523"/>
              <a:ext cx="0" cy="36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44" name="Line 20"/>
            <p:cNvSpPr>
              <a:spLocks noChangeShapeType="1"/>
            </p:cNvSpPr>
            <p:nvPr/>
          </p:nvSpPr>
          <p:spPr bwMode="auto">
            <a:xfrm>
              <a:off x="3861" y="7523"/>
              <a:ext cx="0" cy="36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45" name="Line 21"/>
            <p:cNvSpPr>
              <a:spLocks noChangeShapeType="1"/>
            </p:cNvSpPr>
            <p:nvPr/>
          </p:nvSpPr>
          <p:spPr bwMode="auto">
            <a:xfrm>
              <a:off x="5481" y="7523"/>
              <a:ext cx="0" cy="36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46" name="Line 22"/>
            <p:cNvSpPr>
              <a:spLocks noChangeShapeType="1"/>
            </p:cNvSpPr>
            <p:nvPr/>
          </p:nvSpPr>
          <p:spPr bwMode="auto">
            <a:xfrm>
              <a:off x="6741" y="7523"/>
              <a:ext cx="0" cy="36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47" name="Line 23"/>
            <p:cNvSpPr>
              <a:spLocks noChangeShapeType="1"/>
            </p:cNvSpPr>
            <p:nvPr/>
          </p:nvSpPr>
          <p:spPr bwMode="auto">
            <a:xfrm>
              <a:off x="4221" y="7072"/>
              <a:ext cx="594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48" name="Line 24"/>
            <p:cNvSpPr>
              <a:spLocks noChangeShapeType="1"/>
            </p:cNvSpPr>
            <p:nvPr/>
          </p:nvSpPr>
          <p:spPr bwMode="auto">
            <a:xfrm>
              <a:off x="4221" y="7072"/>
              <a:ext cx="0" cy="720"/>
            </a:xfrm>
            <a:prstGeom prst="line">
              <a:avLst/>
            </a:prstGeom>
            <a:noFill/>
            <a:ln w="19050">
              <a:solidFill>
                <a:srgbClr val="000000"/>
              </a:solidFill>
              <a:round/>
              <a:headEnd/>
              <a:tailEnd type="arrow" w="med" len="med"/>
            </a:ln>
          </p:spPr>
          <p:txBody>
            <a:bodyPr vert="horz" wrap="square" lIns="91440" tIns="45720" rIns="91440" bIns="45720" numCol="1" anchor="t" anchorCtr="0" compatLnSpc="1">
              <a:prstTxWarp prst="textNoShape">
                <a:avLst/>
              </a:prstTxWarp>
            </a:bodyPr>
            <a:lstStyle/>
            <a:p>
              <a:endParaRPr lang="ru-RU"/>
            </a:p>
          </p:txBody>
        </p:sp>
        <p:sp>
          <p:nvSpPr>
            <p:cNvPr id="1049" name="Line 25"/>
            <p:cNvSpPr>
              <a:spLocks noChangeShapeType="1"/>
            </p:cNvSpPr>
            <p:nvPr/>
          </p:nvSpPr>
          <p:spPr bwMode="auto">
            <a:xfrm>
              <a:off x="5841" y="7072"/>
              <a:ext cx="0" cy="720"/>
            </a:xfrm>
            <a:prstGeom prst="line">
              <a:avLst/>
            </a:prstGeom>
            <a:noFill/>
            <a:ln w="19050">
              <a:solidFill>
                <a:srgbClr val="000000"/>
              </a:solidFill>
              <a:round/>
              <a:headEnd/>
              <a:tailEnd type="arrow" w="med" len="med"/>
            </a:ln>
          </p:spPr>
          <p:txBody>
            <a:bodyPr vert="horz" wrap="square" lIns="91440" tIns="45720" rIns="91440" bIns="45720" numCol="1" anchor="t" anchorCtr="0" compatLnSpc="1">
              <a:prstTxWarp prst="textNoShape">
                <a:avLst/>
              </a:prstTxWarp>
            </a:bodyPr>
            <a:lstStyle/>
            <a:p>
              <a:endParaRPr lang="ru-RU"/>
            </a:p>
          </p:txBody>
        </p:sp>
        <p:sp>
          <p:nvSpPr>
            <p:cNvPr id="1050" name="Line 26"/>
            <p:cNvSpPr>
              <a:spLocks noChangeShapeType="1"/>
            </p:cNvSpPr>
            <p:nvPr/>
          </p:nvSpPr>
          <p:spPr bwMode="auto">
            <a:xfrm>
              <a:off x="7281" y="7072"/>
              <a:ext cx="0" cy="720"/>
            </a:xfrm>
            <a:prstGeom prst="line">
              <a:avLst/>
            </a:prstGeom>
            <a:noFill/>
            <a:ln w="19050">
              <a:solidFill>
                <a:srgbClr val="000000"/>
              </a:solidFill>
              <a:round/>
              <a:headEnd/>
              <a:tailEnd type="arrow" w="med" len="med"/>
            </a:ln>
          </p:spPr>
          <p:txBody>
            <a:bodyPr vert="horz" wrap="square" lIns="91440" tIns="45720" rIns="91440" bIns="45720" numCol="1" anchor="t" anchorCtr="0" compatLnSpc="1">
              <a:prstTxWarp prst="textNoShape">
                <a:avLst/>
              </a:prstTxWarp>
            </a:bodyPr>
            <a:lstStyle/>
            <a:p>
              <a:endParaRPr lang="ru-RU"/>
            </a:p>
          </p:txBody>
        </p:sp>
        <p:sp>
          <p:nvSpPr>
            <p:cNvPr id="1051" name="Line 27"/>
            <p:cNvSpPr>
              <a:spLocks noChangeShapeType="1"/>
            </p:cNvSpPr>
            <p:nvPr/>
          </p:nvSpPr>
          <p:spPr bwMode="auto">
            <a:xfrm>
              <a:off x="8721" y="7072"/>
              <a:ext cx="0" cy="720"/>
            </a:xfrm>
            <a:prstGeom prst="line">
              <a:avLst/>
            </a:prstGeom>
            <a:noFill/>
            <a:ln w="19050">
              <a:solidFill>
                <a:srgbClr val="000000"/>
              </a:solidFill>
              <a:round/>
              <a:headEnd/>
              <a:tailEnd type="arrow" w="med" len="med"/>
            </a:ln>
          </p:spPr>
          <p:txBody>
            <a:bodyPr vert="horz" wrap="square" lIns="91440" tIns="45720" rIns="91440" bIns="45720" numCol="1" anchor="t" anchorCtr="0" compatLnSpc="1">
              <a:prstTxWarp prst="textNoShape">
                <a:avLst/>
              </a:prstTxWarp>
            </a:bodyPr>
            <a:lstStyle/>
            <a:p>
              <a:endParaRPr lang="ru-RU"/>
            </a:p>
          </p:txBody>
        </p:sp>
        <p:sp>
          <p:nvSpPr>
            <p:cNvPr id="1052" name="Line 28"/>
            <p:cNvSpPr>
              <a:spLocks noChangeShapeType="1"/>
            </p:cNvSpPr>
            <p:nvPr/>
          </p:nvSpPr>
          <p:spPr bwMode="auto">
            <a:xfrm>
              <a:off x="10161" y="7072"/>
              <a:ext cx="0" cy="720"/>
            </a:xfrm>
            <a:prstGeom prst="line">
              <a:avLst/>
            </a:prstGeom>
            <a:noFill/>
            <a:ln w="19050">
              <a:solidFill>
                <a:srgbClr val="000000"/>
              </a:solidFill>
              <a:round/>
              <a:headEnd/>
              <a:tailEnd type="arrow" w="med" len="med"/>
            </a:ln>
          </p:spPr>
          <p:txBody>
            <a:bodyPr vert="horz" wrap="square" lIns="91440" tIns="45720" rIns="91440" bIns="45720" numCol="1" anchor="t" anchorCtr="0" compatLnSpc="1">
              <a:prstTxWarp prst="textNoShape">
                <a:avLst/>
              </a:prstTxWarp>
            </a:bodyPr>
            <a:lstStyle/>
            <a:p>
              <a:endParaRPr lang="ru-RU"/>
            </a:p>
          </p:txBody>
        </p:sp>
        <p:sp>
          <p:nvSpPr>
            <p:cNvPr id="1053" name="Line 29"/>
            <p:cNvSpPr>
              <a:spLocks noChangeShapeType="1"/>
            </p:cNvSpPr>
            <p:nvPr/>
          </p:nvSpPr>
          <p:spPr bwMode="auto">
            <a:xfrm>
              <a:off x="10881" y="6168"/>
              <a:ext cx="36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54" name="Line 30"/>
            <p:cNvSpPr>
              <a:spLocks noChangeShapeType="1"/>
            </p:cNvSpPr>
            <p:nvPr/>
          </p:nvSpPr>
          <p:spPr bwMode="auto">
            <a:xfrm flipH="1">
              <a:off x="10881" y="12664"/>
              <a:ext cx="36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55" name="Line 31"/>
            <p:cNvSpPr>
              <a:spLocks noChangeShapeType="1"/>
            </p:cNvSpPr>
            <p:nvPr/>
          </p:nvSpPr>
          <p:spPr bwMode="auto">
            <a:xfrm>
              <a:off x="10881" y="11128"/>
              <a:ext cx="36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56" name="Line 32"/>
            <p:cNvSpPr>
              <a:spLocks noChangeShapeType="1"/>
            </p:cNvSpPr>
            <p:nvPr/>
          </p:nvSpPr>
          <p:spPr bwMode="auto">
            <a:xfrm flipH="1">
              <a:off x="3141" y="4629"/>
              <a:ext cx="1620" cy="903"/>
            </a:xfrm>
            <a:prstGeom prst="line">
              <a:avLst/>
            </a:prstGeom>
            <a:noFill/>
            <a:ln w="2857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057" name="Line 33"/>
            <p:cNvSpPr>
              <a:spLocks noChangeShapeType="1"/>
            </p:cNvSpPr>
            <p:nvPr/>
          </p:nvSpPr>
          <p:spPr bwMode="auto">
            <a:xfrm>
              <a:off x="8001" y="4704"/>
              <a:ext cx="1800" cy="828"/>
            </a:xfrm>
            <a:prstGeom prst="line">
              <a:avLst/>
            </a:prstGeom>
            <a:noFill/>
            <a:ln w="2857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058" name="Line 34"/>
            <p:cNvSpPr>
              <a:spLocks noChangeShapeType="1"/>
            </p:cNvSpPr>
            <p:nvPr/>
          </p:nvSpPr>
          <p:spPr bwMode="auto">
            <a:xfrm>
              <a:off x="6682" y="6556"/>
              <a:ext cx="0" cy="519"/>
            </a:xfrm>
            <a:prstGeom prst="line">
              <a:avLst/>
            </a:prstGeom>
            <a:noFill/>
            <a:ln w="2857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059" name="Line 35"/>
            <p:cNvSpPr>
              <a:spLocks noChangeShapeType="1"/>
            </p:cNvSpPr>
            <p:nvPr/>
          </p:nvSpPr>
          <p:spPr bwMode="auto">
            <a:xfrm>
              <a:off x="5121" y="4779"/>
              <a:ext cx="0" cy="2745"/>
            </a:xfrm>
            <a:prstGeom prst="line">
              <a:avLst/>
            </a:prstGeom>
            <a:noFill/>
            <a:ln w="2857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060" name="Line 36"/>
            <p:cNvSpPr>
              <a:spLocks noChangeShapeType="1"/>
            </p:cNvSpPr>
            <p:nvPr/>
          </p:nvSpPr>
          <p:spPr bwMode="auto">
            <a:xfrm>
              <a:off x="3321" y="10584"/>
              <a:ext cx="450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61" name="Line 37"/>
            <p:cNvSpPr>
              <a:spLocks noChangeShapeType="1"/>
            </p:cNvSpPr>
            <p:nvPr/>
          </p:nvSpPr>
          <p:spPr bwMode="auto">
            <a:xfrm flipV="1">
              <a:off x="7821" y="7072"/>
              <a:ext cx="0" cy="342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62" name="Line 38"/>
            <p:cNvSpPr>
              <a:spLocks noChangeShapeType="1"/>
            </p:cNvSpPr>
            <p:nvPr/>
          </p:nvSpPr>
          <p:spPr bwMode="auto">
            <a:xfrm>
              <a:off x="3141" y="6620"/>
              <a:ext cx="0" cy="3780"/>
            </a:xfrm>
            <a:prstGeom prst="line">
              <a:avLst/>
            </a:prstGeom>
            <a:noFill/>
            <a:ln w="19050">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ru-RU"/>
            </a:p>
          </p:txBody>
        </p:sp>
        <p:sp>
          <p:nvSpPr>
            <p:cNvPr id="1063" name="Line 39"/>
            <p:cNvSpPr>
              <a:spLocks noChangeShapeType="1"/>
            </p:cNvSpPr>
            <p:nvPr/>
          </p:nvSpPr>
          <p:spPr bwMode="auto">
            <a:xfrm flipH="1">
              <a:off x="2421" y="10584"/>
              <a:ext cx="900" cy="0"/>
            </a:xfrm>
            <a:prstGeom prst="line">
              <a:avLst/>
            </a:prstGeom>
            <a:noFill/>
            <a:ln w="19050">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ru-RU"/>
            </a:p>
          </p:txBody>
        </p:sp>
        <p:sp>
          <p:nvSpPr>
            <p:cNvPr id="1064" name="Line 40"/>
            <p:cNvSpPr>
              <a:spLocks noChangeShapeType="1"/>
            </p:cNvSpPr>
            <p:nvPr/>
          </p:nvSpPr>
          <p:spPr bwMode="auto">
            <a:xfrm>
              <a:off x="2421" y="10584"/>
              <a:ext cx="0" cy="360"/>
            </a:xfrm>
            <a:prstGeom prst="line">
              <a:avLst/>
            </a:prstGeom>
            <a:noFill/>
            <a:ln w="19050">
              <a:solidFill>
                <a:srgbClr val="000000"/>
              </a:solidFill>
              <a:prstDash val="dash"/>
              <a:round/>
              <a:headEnd/>
              <a:tailEnd type="arrow" w="med" len="med"/>
            </a:ln>
          </p:spPr>
          <p:txBody>
            <a:bodyPr vert="horz" wrap="square" lIns="91440" tIns="45720" rIns="91440" bIns="45720" numCol="1" anchor="t" anchorCtr="0" compatLnSpc="1">
              <a:prstTxWarp prst="textNoShape">
                <a:avLst/>
              </a:prstTxWarp>
            </a:bodyPr>
            <a:lstStyle/>
            <a:p>
              <a:endParaRPr lang="ru-RU"/>
            </a:p>
          </p:txBody>
        </p:sp>
        <p:sp>
          <p:nvSpPr>
            <p:cNvPr id="1065" name="Line 41"/>
            <p:cNvSpPr>
              <a:spLocks noChangeShapeType="1"/>
            </p:cNvSpPr>
            <p:nvPr/>
          </p:nvSpPr>
          <p:spPr bwMode="auto">
            <a:xfrm>
              <a:off x="4221" y="10584"/>
              <a:ext cx="0" cy="360"/>
            </a:xfrm>
            <a:prstGeom prst="line">
              <a:avLst/>
            </a:prstGeom>
            <a:noFill/>
            <a:ln w="19050">
              <a:solidFill>
                <a:srgbClr val="000000"/>
              </a:solidFill>
              <a:round/>
              <a:headEnd/>
              <a:tailEnd type="arrow" w="med" len="med"/>
            </a:ln>
          </p:spPr>
          <p:txBody>
            <a:bodyPr vert="horz" wrap="square" lIns="91440" tIns="45720" rIns="91440" bIns="45720" numCol="1" anchor="t" anchorCtr="0" compatLnSpc="1">
              <a:prstTxWarp prst="textNoShape">
                <a:avLst/>
              </a:prstTxWarp>
            </a:bodyPr>
            <a:lstStyle/>
            <a:p>
              <a:endParaRPr lang="ru-RU"/>
            </a:p>
          </p:txBody>
        </p:sp>
        <p:sp>
          <p:nvSpPr>
            <p:cNvPr id="1066" name="Line 42"/>
            <p:cNvSpPr>
              <a:spLocks noChangeShapeType="1"/>
            </p:cNvSpPr>
            <p:nvPr/>
          </p:nvSpPr>
          <p:spPr bwMode="auto">
            <a:xfrm>
              <a:off x="6561" y="10584"/>
              <a:ext cx="0" cy="360"/>
            </a:xfrm>
            <a:prstGeom prst="line">
              <a:avLst/>
            </a:prstGeom>
            <a:noFill/>
            <a:ln w="19050">
              <a:solidFill>
                <a:srgbClr val="000000"/>
              </a:solidFill>
              <a:round/>
              <a:headEnd/>
              <a:tailEnd type="arrow" w="med" len="med"/>
            </a:ln>
          </p:spPr>
          <p:txBody>
            <a:bodyPr vert="horz" wrap="square" lIns="91440" tIns="45720" rIns="91440" bIns="45720" numCol="1" anchor="t" anchorCtr="0" compatLnSpc="1">
              <a:prstTxWarp prst="textNoShape">
                <a:avLst/>
              </a:prstTxWarp>
            </a:bodyPr>
            <a:lstStyle/>
            <a:p>
              <a:endParaRPr lang="ru-RU"/>
            </a:p>
          </p:txBody>
        </p:sp>
        <p:sp>
          <p:nvSpPr>
            <p:cNvPr id="45" name="Line 34"/>
            <p:cNvSpPr>
              <a:spLocks noChangeShapeType="1"/>
            </p:cNvSpPr>
            <p:nvPr/>
          </p:nvSpPr>
          <p:spPr bwMode="auto">
            <a:xfrm>
              <a:off x="6598" y="4868"/>
              <a:ext cx="0" cy="680"/>
            </a:xfrm>
            <a:prstGeom prst="line">
              <a:avLst/>
            </a:prstGeom>
            <a:noFill/>
            <a:ln w="2857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grpSp>
      <p:cxnSp>
        <p:nvCxnSpPr>
          <p:cNvPr id="46" name="Прямая соединительная линия 45"/>
          <p:cNvCxnSpPr>
            <a:stCxn id="1053" idx="1"/>
            <a:endCxn id="1054" idx="0"/>
          </p:cNvCxnSpPr>
          <p:nvPr/>
        </p:nvCxnSpPr>
        <p:spPr>
          <a:xfrm rot="16200000" flipH="1">
            <a:off x="6785809" y="4645086"/>
            <a:ext cx="3573438" cy="0"/>
          </a:xfrm>
          <a:prstGeom prst="line">
            <a:avLst/>
          </a:prstGeom>
        </p:spPr>
        <p:style>
          <a:lnRef idx="1">
            <a:schemeClr val="accent1"/>
          </a:lnRef>
          <a:fillRef idx="0">
            <a:schemeClr val="accent1"/>
          </a:fillRef>
          <a:effectRef idx="0">
            <a:schemeClr val="accent1"/>
          </a:effectRef>
          <a:fontRef idx="minor">
            <a:schemeClr val="tx1"/>
          </a:fontRef>
        </p:style>
      </p:cxnSp>
      <p:sp>
        <p:nvSpPr>
          <p:cNvPr id="47" name="Прямоугольник 46"/>
          <p:cNvSpPr/>
          <p:nvPr/>
        </p:nvSpPr>
        <p:spPr>
          <a:xfrm>
            <a:off x="357158" y="428604"/>
            <a:ext cx="8286808" cy="885114"/>
          </a:xfrm>
          <a:prstGeom prst="rect">
            <a:avLst/>
          </a:prstGeom>
        </p:spPr>
        <p:txBody>
          <a:bodyPr wrap="square">
            <a:spAutoFit/>
          </a:bodyPr>
          <a:lstStyle/>
          <a:p>
            <a:pPr algn="ctr">
              <a:lnSpc>
                <a:spcPct val="92000"/>
              </a:lnSpc>
            </a:pPr>
            <a:r>
              <a:rPr lang="ru-RU" sz="2800" dirty="0" smtClean="0">
                <a:solidFill>
                  <a:srgbClr val="002060"/>
                </a:solidFill>
                <a:latin typeface="Times New Roman" pitchFamily="18" charset="0"/>
                <a:cs typeface="Times New Roman" pitchFamily="18" charset="0"/>
              </a:rPr>
              <a:t>Основные факторы, определяющие уровни движения автомобилей зимой</a:t>
            </a:r>
            <a:endParaRPr lang="ru-RU" sz="2800" dirty="0">
              <a:solidFill>
                <a:srgbClr val="002060"/>
              </a:solidFill>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2844" y="571480"/>
            <a:ext cx="8501122" cy="545406"/>
          </a:xfrm>
          <a:prstGeom prst="rect">
            <a:avLst/>
          </a:prstGeom>
        </p:spPr>
        <p:txBody>
          <a:bodyPr wrap="square">
            <a:spAutoFit/>
          </a:bodyPr>
          <a:lstStyle/>
          <a:p>
            <a:pPr algn="ctr">
              <a:lnSpc>
                <a:spcPct val="92000"/>
              </a:lnSpc>
            </a:pPr>
            <a:r>
              <a:rPr lang="ru-RU" sz="3200" dirty="0" smtClean="0">
                <a:solidFill>
                  <a:srgbClr val="002060"/>
                </a:solidFill>
                <a:latin typeface="Times New Roman" pitchFamily="18" charset="0"/>
                <a:cs typeface="Times New Roman" pitchFamily="18" charset="0"/>
              </a:rPr>
              <a:t>Методы борьбы со скользкостью</a:t>
            </a:r>
            <a:endParaRPr lang="ru-RU" sz="3200" dirty="0">
              <a:solidFill>
                <a:srgbClr val="002060"/>
              </a:solidFill>
              <a:latin typeface="Times New Roman" pitchFamily="18" charset="0"/>
              <a:cs typeface="Times New Roman" pitchFamily="18" charset="0"/>
            </a:endParaRPr>
          </a:p>
        </p:txBody>
      </p:sp>
      <p:cxnSp>
        <p:nvCxnSpPr>
          <p:cNvPr id="44" name="Прямая соединительная линия 43"/>
          <p:cNvCxnSpPr/>
          <p:nvPr/>
        </p:nvCxnSpPr>
        <p:spPr>
          <a:xfrm rot="10800000">
            <a:off x="1071538" y="1785926"/>
            <a:ext cx="2742516" cy="1588"/>
          </a:xfrm>
          <a:prstGeom prst="line">
            <a:avLst/>
          </a:prstGeom>
        </p:spPr>
        <p:style>
          <a:lnRef idx="1">
            <a:schemeClr val="accent1"/>
          </a:lnRef>
          <a:fillRef idx="0">
            <a:schemeClr val="accent1"/>
          </a:fillRef>
          <a:effectRef idx="0">
            <a:schemeClr val="accent1"/>
          </a:effectRef>
          <a:fontRef idx="minor">
            <a:schemeClr val="tx1"/>
          </a:fontRef>
        </p:style>
      </p:cxnSp>
      <p:grpSp>
        <p:nvGrpSpPr>
          <p:cNvPr id="71" name="Группа 70"/>
          <p:cNvGrpSpPr/>
          <p:nvPr/>
        </p:nvGrpSpPr>
        <p:grpSpPr>
          <a:xfrm>
            <a:off x="357158" y="1643050"/>
            <a:ext cx="8215371" cy="4500594"/>
            <a:chOff x="500034" y="857232"/>
            <a:chExt cx="8429685" cy="4071966"/>
          </a:xfrm>
        </p:grpSpPr>
        <p:sp>
          <p:nvSpPr>
            <p:cNvPr id="5" name="Овал 4"/>
            <p:cNvSpPr/>
            <p:nvPr/>
          </p:nvSpPr>
          <p:spPr>
            <a:xfrm>
              <a:off x="3643306" y="857232"/>
              <a:ext cx="2428892" cy="35719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rgbClr val="0070C0"/>
                  </a:solidFill>
                  <a:latin typeface="Times New Roman" pitchFamily="18" charset="0"/>
                  <a:cs typeface="Times New Roman" pitchFamily="18" charset="0"/>
                </a:rPr>
                <a:t>Методы</a:t>
              </a:r>
              <a:r>
                <a:rPr lang="ru-RU" dirty="0" smtClean="0">
                  <a:solidFill>
                    <a:srgbClr val="002060"/>
                  </a:solidFill>
                  <a:latin typeface="Times New Roman" pitchFamily="18" charset="0"/>
                  <a:cs typeface="Times New Roman" pitchFamily="18" charset="0"/>
                </a:rPr>
                <a:t> </a:t>
              </a:r>
              <a:endParaRPr lang="ru-RU" dirty="0">
                <a:solidFill>
                  <a:srgbClr val="002060"/>
                </a:solidFill>
                <a:latin typeface="Times New Roman" pitchFamily="18" charset="0"/>
                <a:cs typeface="Times New Roman" pitchFamily="18" charset="0"/>
              </a:endParaRPr>
            </a:p>
          </p:txBody>
        </p:sp>
        <p:sp>
          <p:nvSpPr>
            <p:cNvPr id="6" name="Прямоугольник 5"/>
            <p:cNvSpPr/>
            <p:nvPr/>
          </p:nvSpPr>
          <p:spPr>
            <a:xfrm>
              <a:off x="500034" y="1500174"/>
              <a:ext cx="1500198" cy="2857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rgbClr val="002060"/>
                  </a:solidFill>
                  <a:latin typeface="Times New Roman" pitchFamily="18" charset="0"/>
                  <a:cs typeface="Times New Roman" pitchFamily="18" charset="0"/>
                </a:rPr>
                <a:t>Фрикционный</a:t>
              </a:r>
              <a:endParaRPr lang="ru-RU" sz="1400" dirty="0">
                <a:solidFill>
                  <a:srgbClr val="002060"/>
                </a:solidFill>
                <a:latin typeface="Times New Roman" pitchFamily="18" charset="0"/>
                <a:cs typeface="Times New Roman" pitchFamily="18" charset="0"/>
              </a:endParaRPr>
            </a:p>
          </p:txBody>
        </p:sp>
        <p:sp>
          <p:nvSpPr>
            <p:cNvPr id="7" name="Прямоугольник 6"/>
            <p:cNvSpPr/>
            <p:nvPr/>
          </p:nvSpPr>
          <p:spPr>
            <a:xfrm>
              <a:off x="2285984" y="1500174"/>
              <a:ext cx="1428760" cy="2857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rgbClr val="FF0000"/>
                  </a:solidFill>
                  <a:latin typeface="Times New Roman" pitchFamily="18" charset="0"/>
                  <a:cs typeface="Times New Roman" pitchFamily="18" charset="0"/>
                </a:rPr>
                <a:t>Химический</a:t>
              </a:r>
              <a:endParaRPr lang="ru-RU" sz="1400" dirty="0">
                <a:solidFill>
                  <a:srgbClr val="FF0000"/>
                </a:solidFill>
                <a:latin typeface="Times New Roman" pitchFamily="18" charset="0"/>
                <a:cs typeface="Times New Roman" pitchFamily="18" charset="0"/>
              </a:endParaRPr>
            </a:p>
          </p:txBody>
        </p:sp>
        <p:sp>
          <p:nvSpPr>
            <p:cNvPr id="8" name="Прямоугольник 7"/>
            <p:cNvSpPr/>
            <p:nvPr/>
          </p:nvSpPr>
          <p:spPr>
            <a:xfrm>
              <a:off x="3929058" y="1500174"/>
              <a:ext cx="1857388" cy="2857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rgbClr val="002060"/>
                  </a:solidFill>
                  <a:latin typeface="Times New Roman" pitchFamily="18" charset="0"/>
                  <a:cs typeface="Times New Roman" pitchFamily="18" charset="0"/>
                </a:rPr>
                <a:t>Механизированный</a:t>
              </a:r>
              <a:endParaRPr lang="ru-RU" sz="1400" dirty="0">
                <a:solidFill>
                  <a:srgbClr val="002060"/>
                </a:solidFill>
                <a:latin typeface="Times New Roman" pitchFamily="18" charset="0"/>
                <a:cs typeface="Times New Roman" pitchFamily="18" charset="0"/>
              </a:endParaRPr>
            </a:p>
          </p:txBody>
        </p:sp>
        <p:sp>
          <p:nvSpPr>
            <p:cNvPr id="9" name="Прямоугольник 8"/>
            <p:cNvSpPr/>
            <p:nvPr/>
          </p:nvSpPr>
          <p:spPr>
            <a:xfrm>
              <a:off x="6072198" y="1500174"/>
              <a:ext cx="1000132" cy="2857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rgbClr val="002060"/>
                  </a:solidFill>
                  <a:latin typeface="Times New Roman" pitchFamily="18" charset="0"/>
                  <a:cs typeface="Times New Roman" pitchFamily="18" charset="0"/>
                </a:rPr>
                <a:t>Тепловой</a:t>
              </a:r>
              <a:endParaRPr lang="ru-RU" sz="1400" dirty="0">
                <a:solidFill>
                  <a:srgbClr val="002060"/>
                </a:solidFill>
                <a:latin typeface="Times New Roman" pitchFamily="18" charset="0"/>
                <a:cs typeface="Times New Roman" pitchFamily="18" charset="0"/>
              </a:endParaRPr>
            </a:p>
          </p:txBody>
        </p:sp>
        <p:sp>
          <p:nvSpPr>
            <p:cNvPr id="10" name="Прямоугольник 9"/>
            <p:cNvSpPr/>
            <p:nvPr/>
          </p:nvSpPr>
          <p:spPr>
            <a:xfrm>
              <a:off x="7170481" y="1500174"/>
              <a:ext cx="1759238" cy="2857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rgbClr val="002060"/>
                  </a:solidFill>
                  <a:latin typeface="Times New Roman" pitchFamily="18" charset="0"/>
                  <a:cs typeface="Times New Roman" pitchFamily="18" charset="0"/>
                </a:rPr>
                <a:t>Комбинированный</a:t>
              </a:r>
              <a:endParaRPr lang="ru-RU" sz="1400" dirty="0">
                <a:solidFill>
                  <a:srgbClr val="002060"/>
                </a:solidFill>
                <a:latin typeface="Times New Roman" pitchFamily="18" charset="0"/>
                <a:cs typeface="Times New Roman" pitchFamily="18" charset="0"/>
              </a:endParaRPr>
            </a:p>
          </p:txBody>
        </p:sp>
        <p:sp>
          <p:nvSpPr>
            <p:cNvPr id="12" name="Прямоугольник 11"/>
            <p:cNvSpPr/>
            <p:nvPr/>
          </p:nvSpPr>
          <p:spPr>
            <a:xfrm>
              <a:off x="857224" y="2143116"/>
              <a:ext cx="285752"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400" dirty="0" smtClean="0">
                  <a:solidFill>
                    <a:srgbClr val="002060"/>
                  </a:solidFill>
                  <a:latin typeface="Times New Roman" pitchFamily="18" charset="0"/>
                  <a:cs typeface="Times New Roman" pitchFamily="18" charset="0"/>
                </a:rPr>
                <a:t>Мелкий гравий</a:t>
              </a:r>
              <a:endParaRPr lang="ru-RU" sz="1400" dirty="0">
                <a:solidFill>
                  <a:srgbClr val="002060"/>
                </a:solidFill>
                <a:latin typeface="Times New Roman" pitchFamily="18" charset="0"/>
                <a:cs typeface="Times New Roman" pitchFamily="18" charset="0"/>
              </a:endParaRPr>
            </a:p>
          </p:txBody>
        </p:sp>
        <p:sp>
          <p:nvSpPr>
            <p:cNvPr id="13" name="Прямоугольник 12"/>
            <p:cNvSpPr/>
            <p:nvPr/>
          </p:nvSpPr>
          <p:spPr>
            <a:xfrm>
              <a:off x="1571604" y="2143116"/>
              <a:ext cx="428628"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lnSpc>
                  <a:spcPct val="92000"/>
                </a:lnSpc>
              </a:pPr>
              <a:r>
                <a:rPr lang="ru-RU" sz="1400" dirty="0" smtClean="0">
                  <a:solidFill>
                    <a:srgbClr val="002060"/>
                  </a:solidFill>
                  <a:latin typeface="Times New Roman" pitchFamily="18" charset="0"/>
                  <a:cs typeface="Times New Roman" pitchFamily="18" charset="0"/>
                </a:rPr>
                <a:t>Пр. инертные материалы </a:t>
              </a:r>
              <a:endParaRPr lang="ru-RU" sz="1400" dirty="0">
                <a:solidFill>
                  <a:srgbClr val="002060"/>
                </a:solidFill>
                <a:latin typeface="Times New Roman" pitchFamily="18" charset="0"/>
                <a:cs typeface="Times New Roman" pitchFamily="18" charset="0"/>
              </a:endParaRPr>
            </a:p>
          </p:txBody>
        </p:sp>
        <p:sp>
          <p:nvSpPr>
            <p:cNvPr id="14" name="Прямоугольник 13"/>
            <p:cNvSpPr/>
            <p:nvPr/>
          </p:nvSpPr>
          <p:spPr>
            <a:xfrm>
              <a:off x="1214414" y="2143116"/>
              <a:ext cx="285752"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400" dirty="0" smtClean="0">
                  <a:solidFill>
                    <a:srgbClr val="002060"/>
                  </a:solidFill>
                  <a:latin typeface="Times New Roman" pitchFamily="18" charset="0"/>
                  <a:cs typeface="Times New Roman" pitchFamily="18" charset="0"/>
                </a:rPr>
                <a:t>Шлак</a:t>
              </a:r>
              <a:endParaRPr lang="ru-RU" sz="1400" dirty="0">
                <a:solidFill>
                  <a:srgbClr val="002060"/>
                </a:solidFill>
                <a:latin typeface="Times New Roman" pitchFamily="18" charset="0"/>
                <a:cs typeface="Times New Roman" pitchFamily="18" charset="0"/>
              </a:endParaRPr>
            </a:p>
          </p:txBody>
        </p:sp>
        <p:sp>
          <p:nvSpPr>
            <p:cNvPr id="15" name="Прямоугольник 14"/>
            <p:cNvSpPr/>
            <p:nvPr/>
          </p:nvSpPr>
          <p:spPr>
            <a:xfrm>
              <a:off x="500034" y="2143116"/>
              <a:ext cx="285752"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400" dirty="0" smtClean="0">
                  <a:solidFill>
                    <a:srgbClr val="002060"/>
                  </a:solidFill>
                  <a:latin typeface="Times New Roman" pitchFamily="18" charset="0"/>
                  <a:cs typeface="Times New Roman" pitchFamily="18" charset="0"/>
                </a:rPr>
                <a:t>Песок</a:t>
              </a:r>
              <a:endParaRPr lang="ru-RU" sz="1400" dirty="0">
                <a:solidFill>
                  <a:srgbClr val="002060"/>
                </a:solidFill>
                <a:latin typeface="Times New Roman" pitchFamily="18" charset="0"/>
                <a:cs typeface="Times New Roman" pitchFamily="18" charset="0"/>
              </a:endParaRPr>
            </a:p>
          </p:txBody>
        </p:sp>
        <p:sp>
          <p:nvSpPr>
            <p:cNvPr id="16" name="Стрелка вниз 15"/>
            <p:cNvSpPr/>
            <p:nvPr/>
          </p:nvSpPr>
          <p:spPr>
            <a:xfrm>
              <a:off x="1000100" y="1857364"/>
              <a:ext cx="484632" cy="214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p:cNvSpPr/>
            <p:nvPr/>
          </p:nvSpPr>
          <p:spPr>
            <a:xfrm>
              <a:off x="2285984" y="2143116"/>
              <a:ext cx="285752"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400" dirty="0" smtClean="0">
                  <a:solidFill>
                    <a:srgbClr val="FF0000"/>
                  </a:solidFill>
                  <a:latin typeface="Times New Roman" pitchFamily="18" charset="0"/>
                  <a:cs typeface="Times New Roman" pitchFamily="18" charset="0"/>
                </a:rPr>
                <a:t>Хлориды</a:t>
              </a:r>
              <a:endParaRPr lang="ru-RU" sz="1400" dirty="0">
                <a:solidFill>
                  <a:srgbClr val="FF0000"/>
                </a:solidFill>
                <a:latin typeface="Times New Roman" pitchFamily="18" charset="0"/>
                <a:cs typeface="Times New Roman" pitchFamily="18" charset="0"/>
              </a:endParaRPr>
            </a:p>
          </p:txBody>
        </p:sp>
        <p:sp>
          <p:nvSpPr>
            <p:cNvPr id="19" name="Прямоугольник 18"/>
            <p:cNvSpPr/>
            <p:nvPr/>
          </p:nvSpPr>
          <p:spPr>
            <a:xfrm>
              <a:off x="2643174" y="2143116"/>
              <a:ext cx="285752"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400" dirty="0" smtClean="0">
                  <a:solidFill>
                    <a:srgbClr val="002060"/>
                  </a:solidFill>
                  <a:latin typeface="Times New Roman" pitchFamily="18" charset="0"/>
                  <a:cs typeface="Times New Roman" pitchFamily="18" charset="0"/>
                </a:rPr>
                <a:t>Нитраты</a:t>
              </a:r>
              <a:endParaRPr lang="ru-RU" sz="1400" dirty="0">
                <a:solidFill>
                  <a:srgbClr val="002060"/>
                </a:solidFill>
                <a:latin typeface="Times New Roman" pitchFamily="18" charset="0"/>
                <a:cs typeface="Times New Roman" pitchFamily="18" charset="0"/>
              </a:endParaRPr>
            </a:p>
          </p:txBody>
        </p:sp>
        <p:sp>
          <p:nvSpPr>
            <p:cNvPr id="20" name="Прямоугольник 19"/>
            <p:cNvSpPr/>
            <p:nvPr/>
          </p:nvSpPr>
          <p:spPr>
            <a:xfrm>
              <a:off x="3000364" y="2143116"/>
              <a:ext cx="285752"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400" dirty="0" smtClean="0">
                  <a:solidFill>
                    <a:srgbClr val="002060"/>
                  </a:solidFill>
                  <a:latin typeface="Times New Roman" pitchFamily="18" charset="0"/>
                  <a:cs typeface="Times New Roman" pitchFamily="18" charset="0"/>
                </a:rPr>
                <a:t>Ацетаты</a:t>
              </a:r>
              <a:endParaRPr lang="ru-RU" sz="1400" dirty="0">
                <a:solidFill>
                  <a:srgbClr val="002060"/>
                </a:solidFill>
                <a:latin typeface="Times New Roman" pitchFamily="18" charset="0"/>
                <a:cs typeface="Times New Roman" pitchFamily="18" charset="0"/>
              </a:endParaRPr>
            </a:p>
          </p:txBody>
        </p:sp>
        <p:sp>
          <p:nvSpPr>
            <p:cNvPr id="21" name="Прямоугольник 20"/>
            <p:cNvSpPr/>
            <p:nvPr/>
          </p:nvSpPr>
          <p:spPr>
            <a:xfrm>
              <a:off x="3357554" y="2143116"/>
              <a:ext cx="357190"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lnSpc>
                  <a:spcPct val="92000"/>
                </a:lnSpc>
              </a:pPr>
              <a:r>
                <a:rPr lang="ru-RU" sz="1400" dirty="0" smtClean="0">
                  <a:solidFill>
                    <a:srgbClr val="002060"/>
                  </a:solidFill>
                  <a:latin typeface="Times New Roman" pitchFamily="18" charset="0"/>
                  <a:cs typeface="Times New Roman" pitchFamily="18" charset="0"/>
                </a:rPr>
                <a:t>Комбинированные</a:t>
              </a:r>
              <a:endParaRPr lang="ru-RU" sz="1400" dirty="0">
                <a:solidFill>
                  <a:srgbClr val="002060"/>
                </a:solidFill>
                <a:latin typeface="Times New Roman" pitchFamily="18" charset="0"/>
                <a:cs typeface="Times New Roman" pitchFamily="18" charset="0"/>
              </a:endParaRPr>
            </a:p>
          </p:txBody>
        </p:sp>
        <p:sp>
          <p:nvSpPr>
            <p:cNvPr id="22" name="Стрелка вниз 21"/>
            <p:cNvSpPr/>
            <p:nvPr/>
          </p:nvSpPr>
          <p:spPr>
            <a:xfrm>
              <a:off x="2786050" y="1857364"/>
              <a:ext cx="484632" cy="214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Прямоугольник 22"/>
            <p:cNvSpPr/>
            <p:nvPr/>
          </p:nvSpPr>
          <p:spPr>
            <a:xfrm>
              <a:off x="4000496" y="2143116"/>
              <a:ext cx="428628"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lnSpc>
                  <a:spcPct val="91000"/>
                </a:lnSpc>
              </a:pPr>
              <a:r>
                <a:rPr lang="ru-RU" sz="1400" dirty="0" smtClean="0">
                  <a:solidFill>
                    <a:srgbClr val="002060"/>
                  </a:solidFill>
                  <a:latin typeface="Times New Roman" pitchFamily="18" charset="0"/>
                  <a:cs typeface="Times New Roman" pitchFamily="18" charset="0"/>
                </a:rPr>
                <a:t>Патрульная снегоочистка</a:t>
              </a:r>
              <a:endParaRPr lang="ru-RU" sz="1400" dirty="0">
                <a:solidFill>
                  <a:srgbClr val="002060"/>
                </a:solidFill>
                <a:latin typeface="Times New Roman" pitchFamily="18" charset="0"/>
                <a:cs typeface="Times New Roman" pitchFamily="18" charset="0"/>
              </a:endParaRPr>
            </a:p>
          </p:txBody>
        </p:sp>
        <p:sp>
          <p:nvSpPr>
            <p:cNvPr id="24" name="Прямоугольник 23"/>
            <p:cNvSpPr/>
            <p:nvPr/>
          </p:nvSpPr>
          <p:spPr>
            <a:xfrm>
              <a:off x="4500562" y="2143116"/>
              <a:ext cx="285752"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lnSpc>
                  <a:spcPct val="91000"/>
                </a:lnSpc>
              </a:pPr>
              <a:r>
                <a:rPr lang="ru-RU" sz="1400" dirty="0" err="1" smtClean="0">
                  <a:solidFill>
                    <a:srgbClr val="002060"/>
                  </a:solidFill>
                  <a:latin typeface="Times New Roman" pitchFamily="18" charset="0"/>
                  <a:cs typeface="Times New Roman" pitchFamily="18" charset="0"/>
                </a:rPr>
                <a:t>Кирковка</a:t>
              </a:r>
              <a:endParaRPr lang="ru-RU" sz="1400" dirty="0">
                <a:solidFill>
                  <a:srgbClr val="002060"/>
                </a:solidFill>
                <a:latin typeface="Times New Roman" pitchFamily="18" charset="0"/>
                <a:cs typeface="Times New Roman" pitchFamily="18" charset="0"/>
              </a:endParaRPr>
            </a:p>
          </p:txBody>
        </p:sp>
        <p:sp>
          <p:nvSpPr>
            <p:cNvPr id="25" name="Прямоугольник 24"/>
            <p:cNvSpPr/>
            <p:nvPr/>
          </p:nvSpPr>
          <p:spPr>
            <a:xfrm>
              <a:off x="4857752" y="2143116"/>
              <a:ext cx="400048"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lnSpc>
                  <a:spcPct val="91000"/>
                </a:lnSpc>
              </a:pPr>
              <a:r>
                <a:rPr lang="ru-RU" sz="1400" dirty="0" smtClean="0">
                  <a:solidFill>
                    <a:srgbClr val="002060"/>
                  </a:solidFill>
                  <a:latin typeface="Times New Roman" pitchFamily="18" charset="0"/>
                  <a:cs typeface="Times New Roman" pitchFamily="18" charset="0"/>
                </a:rPr>
                <a:t>Турбинные двигатели</a:t>
              </a:r>
              <a:endParaRPr lang="ru-RU" sz="1400" dirty="0">
                <a:solidFill>
                  <a:srgbClr val="002060"/>
                </a:solidFill>
                <a:latin typeface="Times New Roman" pitchFamily="18" charset="0"/>
                <a:cs typeface="Times New Roman" pitchFamily="18" charset="0"/>
              </a:endParaRPr>
            </a:p>
          </p:txBody>
        </p:sp>
        <p:sp>
          <p:nvSpPr>
            <p:cNvPr id="26" name="Прямоугольник 25"/>
            <p:cNvSpPr/>
            <p:nvPr/>
          </p:nvSpPr>
          <p:spPr>
            <a:xfrm>
              <a:off x="5357818" y="2143116"/>
              <a:ext cx="400048"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lnSpc>
                  <a:spcPct val="91000"/>
                </a:lnSpc>
              </a:pPr>
              <a:r>
                <a:rPr lang="ru-RU" sz="1400" dirty="0" err="1" smtClean="0">
                  <a:solidFill>
                    <a:srgbClr val="002060"/>
                  </a:solidFill>
                  <a:latin typeface="Times New Roman" pitchFamily="18" charset="0"/>
                  <a:cs typeface="Times New Roman" pitchFamily="18" charset="0"/>
                </a:rPr>
                <a:t>Виброкирковчики</a:t>
              </a:r>
              <a:endParaRPr lang="ru-RU" sz="1400" dirty="0">
                <a:solidFill>
                  <a:srgbClr val="002060"/>
                </a:solidFill>
                <a:latin typeface="Times New Roman" pitchFamily="18" charset="0"/>
                <a:cs typeface="Times New Roman" pitchFamily="18" charset="0"/>
              </a:endParaRPr>
            </a:p>
          </p:txBody>
        </p:sp>
        <p:sp>
          <p:nvSpPr>
            <p:cNvPr id="27" name="Стрелка вниз 26"/>
            <p:cNvSpPr/>
            <p:nvPr/>
          </p:nvSpPr>
          <p:spPr>
            <a:xfrm>
              <a:off x="4714876" y="1857364"/>
              <a:ext cx="484632" cy="214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Прямоугольник 27"/>
            <p:cNvSpPr/>
            <p:nvPr/>
          </p:nvSpPr>
          <p:spPr>
            <a:xfrm>
              <a:off x="6000760" y="2143116"/>
              <a:ext cx="285752"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lnSpc>
                  <a:spcPct val="90000"/>
                </a:lnSpc>
              </a:pPr>
              <a:r>
                <a:rPr lang="ru-RU" sz="1400" dirty="0" smtClean="0">
                  <a:solidFill>
                    <a:srgbClr val="002060"/>
                  </a:solidFill>
                  <a:latin typeface="Times New Roman" pitchFamily="18" charset="0"/>
                  <a:cs typeface="Times New Roman" pitchFamily="18" charset="0"/>
                </a:rPr>
                <a:t>Теплопроводы</a:t>
              </a:r>
              <a:endParaRPr lang="ru-RU" sz="1400" dirty="0">
                <a:solidFill>
                  <a:srgbClr val="002060"/>
                </a:solidFill>
                <a:latin typeface="Times New Roman" pitchFamily="18" charset="0"/>
                <a:cs typeface="Times New Roman" pitchFamily="18" charset="0"/>
              </a:endParaRPr>
            </a:p>
          </p:txBody>
        </p:sp>
        <p:sp>
          <p:nvSpPr>
            <p:cNvPr id="29" name="Прямоугольник 28"/>
            <p:cNvSpPr/>
            <p:nvPr/>
          </p:nvSpPr>
          <p:spPr>
            <a:xfrm>
              <a:off x="6357950" y="2143116"/>
              <a:ext cx="428628"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lnSpc>
                  <a:spcPct val="90000"/>
                </a:lnSpc>
              </a:pPr>
              <a:r>
                <a:rPr lang="ru-RU" sz="1400" dirty="0" smtClean="0">
                  <a:solidFill>
                    <a:srgbClr val="002060"/>
                  </a:solidFill>
                  <a:latin typeface="Times New Roman" pitchFamily="18" charset="0"/>
                  <a:cs typeface="Times New Roman" pitchFamily="18" charset="0"/>
                </a:rPr>
                <a:t>Теплоизоляционные  материалы</a:t>
              </a:r>
              <a:endParaRPr lang="ru-RU" sz="1400" dirty="0">
                <a:solidFill>
                  <a:srgbClr val="002060"/>
                </a:solidFill>
                <a:latin typeface="Times New Roman" pitchFamily="18" charset="0"/>
                <a:cs typeface="Times New Roman" pitchFamily="18" charset="0"/>
              </a:endParaRPr>
            </a:p>
          </p:txBody>
        </p:sp>
        <p:sp>
          <p:nvSpPr>
            <p:cNvPr id="30" name="Прямоугольник 29"/>
            <p:cNvSpPr/>
            <p:nvPr/>
          </p:nvSpPr>
          <p:spPr>
            <a:xfrm>
              <a:off x="6858016" y="2143116"/>
              <a:ext cx="285752"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400" dirty="0" smtClean="0">
                  <a:solidFill>
                    <a:srgbClr val="002060"/>
                  </a:solidFill>
                  <a:latin typeface="Times New Roman" pitchFamily="18" charset="0"/>
                  <a:cs typeface="Times New Roman" pitchFamily="18" charset="0"/>
                </a:rPr>
                <a:t>Тепловые коврики</a:t>
              </a:r>
              <a:endParaRPr lang="ru-RU" sz="1400" dirty="0">
                <a:solidFill>
                  <a:srgbClr val="002060"/>
                </a:solidFill>
                <a:latin typeface="Times New Roman" pitchFamily="18" charset="0"/>
                <a:cs typeface="Times New Roman" pitchFamily="18" charset="0"/>
              </a:endParaRPr>
            </a:p>
          </p:txBody>
        </p:sp>
        <p:sp>
          <p:nvSpPr>
            <p:cNvPr id="32" name="Прямоугольник 31"/>
            <p:cNvSpPr/>
            <p:nvPr/>
          </p:nvSpPr>
          <p:spPr>
            <a:xfrm>
              <a:off x="8286776" y="2143116"/>
              <a:ext cx="428628"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lnSpc>
                  <a:spcPct val="90000"/>
                </a:lnSpc>
              </a:pPr>
              <a:r>
                <a:rPr lang="ru-RU" sz="1400" dirty="0" smtClean="0">
                  <a:solidFill>
                    <a:srgbClr val="002060"/>
                  </a:solidFill>
                  <a:latin typeface="Times New Roman" pitchFamily="18" charset="0"/>
                  <a:cs typeface="Times New Roman" pitchFamily="18" charset="0"/>
                </a:rPr>
                <a:t>Теплые отходы котельных</a:t>
              </a:r>
              <a:endParaRPr lang="ru-RU" sz="1400" dirty="0">
                <a:solidFill>
                  <a:srgbClr val="002060"/>
                </a:solidFill>
                <a:latin typeface="Times New Roman" pitchFamily="18" charset="0"/>
                <a:cs typeface="Times New Roman" pitchFamily="18" charset="0"/>
              </a:endParaRPr>
            </a:p>
          </p:txBody>
        </p:sp>
        <p:sp>
          <p:nvSpPr>
            <p:cNvPr id="33" name="Прямоугольник 32"/>
            <p:cNvSpPr/>
            <p:nvPr/>
          </p:nvSpPr>
          <p:spPr>
            <a:xfrm>
              <a:off x="7929586" y="2143116"/>
              <a:ext cx="285752"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400" dirty="0" smtClean="0">
                  <a:solidFill>
                    <a:srgbClr val="002060"/>
                  </a:solidFill>
                  <a:latin typeface="Times New Roman" pitchFamily="18" charset="0"/>
                  <a:cs typeface="Times New Roman" pitchFamily="18" charset="0"/>
                </a:rPr>
                <a:t>Горячий  песок</a:t>
              </a:r>
              <a:endParaRPr lang="ru-RU" sz="1400" dirty="0">
                <a:solidFill>
                  <a:srgbClr val="002060"/>
                </a:solidFill>
                <a:latin typeface="Times New Roman" pitchFamily="18" charset="0"/>
                <a:cs typeface="Times New Roman" pitchFamily="18" charset="0"/>
              </a:endParaRPr>
            </a:p>
          </p:txBody>
        </p:sp>
        <p:sp>
          <p:nvSpPr>
            <p:cNvPr id="35" name="Прямоугольник 34"/>
            <p:cNvSpPr/>
            <p:nvPr/>
          </p:nvSpPr>
          <p:spPr>
            <a:xfrm>
              <a:off x="7500958" y="2143116"/>
              <a:ext cx="285752"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400" dirty="0" smtClean="0">
                  <a:solidFill>
                    <a:srgbClr val="002060"/>
                  </a:solidFill>
                  <a:latin typeface="Times New Roman" pitchFamily="18" charset="0"/>
                  <a:cs typeface="Times New Roman" pitchFamily="18" charset="0"/>
                </a:rPr>
                <a:t>ПСС</a:t>
              </a:r>
              <a:endParaRPr lang="ru-RU" sz="1400" dirty="0">
                <a:solidFill>
                  <a:srgbClr val="002060"/>
                </a:solidFill>
                <a:latin typeface="Times New Roman" pitchFamily="18" charset="0"/>
                <a:cs typeface="Times New Roman" pitchFamily="18" charset="0"/>
              </a:endParaRPr>
            </a:p>
          </p:txBody>
        </p:sp>
        <p:sp>
          <p:nvSpPr>
            <p:cNvPr id="36" name="Стрелка вниз 35"/>
            <p:cNvSpPr/>
            <p:nvPr/>
          </p:nvSpPr>
          <p:spPr>
            <a:xfrm>
              <a:off x="6286512" y="1857364"/>
              <a:ext cx="484632" cy="214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Стрелка вниз 36"/>
            <p:cNvSpPr/>
            <p:nvPr/>
          </p:nvSpPr>
          <p:spPr>
            <a:xfrm>
              <a:off x="7858148" y="1857364"/>
              <a:ext cx="484632" cy="214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Прямоугольник 37"/>
            <p:cNvSpPr/>
            <p:nvPr/>
          </p:nvSpPr>
          <p:spPr>
            <a:xfrm>
              <a:off x="3071802" y="4643446"/>
              <a:ext cx="857256" cy="2857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rgbClr val="FF0000"/>
                  </a:solidFill>
                  <a:latin typeface="Times New Roman" pitchFamily="18" charset="0"/>
                  <a:cs typeface="Times New Roman" pitchFamily="18" charset="0"/>
                </a:rPr>
                <a:t>Жидкие</a:t>
              </a:r>
              <a:endParaRPr lang="ru-RU" sz="1400" dirty="0">
                <a:solidFill>
                  <a:srgbClr val="FF0000"/>
                </a:solidFill>
                <a:latin typeface="Times New Roman" pitchFamily="18" charset="0"/>
                <a:cs typeface="Times New Roman" pitchFamily="18" charset="0"/>
              </a:endParaRPr>
            </a:p>
          </p:txBody>
        </p:sp>
        <p:sp>
          <p:nvSpPr>
            <p:cNvPr id="41" name="Прямоугольник 40"/>
            <p:cNvSpPr/>
            <p:nvPr/>
          </p:nvSpPr>
          <p:spPr>
            <a:xfrm>
              <a:off x="2071670" y="4643446"/>
              <a:ext cx="928694" cy="2857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rgbClr val="002060"/>
                  </a:solidFill>
                  <a:latin typeface="Times New Roman" pitchFamily="18" charset="0"/>
                  <a:cs typeface="Times New Roman" pitchFamily="18" charset="0"/>
                </a:rPr>
                <a:t>Твердые</a:t>
              </a:r>
              <a:endParaRPr lang="ru-RU" sz="1400" dirty="0">
                <a:solidFill>
                  <a:srgbClr val="002060"/>
                </a:solidFill>
                <a:latin typeface="Times New Roman" pitchFamily="18" charset="0"/>
                <a:cs typeface="Times New Roman" pitchFamily="18" charset="0"/>
              </a:endParaRPr>
            </a:p>
          </p:txBody>
        </p:sp>
        <p:sp>
          <p:nvSpPr>
            <p:cNvPr id="42" name="Стрелка вниз 41"/>
            <p:cNvSpPr/>
            <p:nvPr/>
          </p:nvSpPr>
          <p:spPr>
            <a:xfrm>
              <a:off x="2357422" y="4286256"/>
              <a:ext cx="1214446" cy="214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47" name="Прямая со стрелкой 46"/>
            <p:cNvCxnSpPr/>
            <p:nvPr/>
          </p:nvCxnSpPr>
          <p:spPr>
            <a:xfrm rot="16200000" flipH="1">
              <a:off x="4727229" y="1346533"/>
              <a:ext cx="266035" cy="18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Прямая со стрелкой 49"/>
            <p:cNvCxnSpPr/>
            <p:nvPr/>
          </p:nvCxnSpPr>
          <p:spPr>
            <a:xfrm rot="16200000" flipH="1">
              <a:off x="958717" y="1257392"/>
              <a:ext cx="523895" cy="932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Прямая со стрелкой 51"/>
            <p:cNvCxnSpPr/>
            <p:nvPr/>
          </p:nvCxnSpPr>
          <p:spPr>
            <a:xfrm rot="5400000">
              <a:off x="2654174" y="1269430"/>
              <a:ext cx="545663" cy="70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5" name="Прямая соединительная линия 54"/>
            <p:cNvCxnSpPr/>
            <p:nvPr/>
          </p:nvCxnSpPr>
          <p:spPr>
            <a:xfrm rot="10800000">
              <a:off x="6072198" y="1000108"/>
              <a:ext cx="200026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Прямая со стрелкой 55"/>
            <p:cNvCxnSpPr/>
            <p:nvPr/>
          </p:nvCxnSpPr>
          <p:spPr>
            <a:xfrm rot="5400000">
              <a:off x="7816741" y="1255806"/>
              <a:ext cx="513006" cy="16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 name="Прямая со стрелкой 57"/>
            <p:cNvCxnSpPr>
              <a:endCxn id="9" idx="0"/>
            </p:cNvCxnSpPr>
            <p:nvPr/>
          </p:nvCxnSpPr>
          <p:spPr>
            <a:xfrm rot="5400000">
              <a:off x="6323025" y="1250141"/>
              <a:ext cx="499272"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428597" y="1347860"/>
          <a:ext cx="8001056" cy="5398008"/>
        </p:xfrm>
        <a:graphic>
          <a:graphicData uri="http://schemas.openxmlformats.org/drawingml/2006/table">
            <a:tbl>
              <a:tblPr/>
              <a:tblGrid>
                <a:gridCol w="1804186">
                  <a:extLst>
                    <a:ext uri="{9D8B030D-6E8A-4147-A177-3AD203B41FA5}">
                      <a16:colId xmlns:a16="http://schemas.microsoft.com/office/drawing/2014/main" val="20000"/>
                    </a:ext>
                  </a:extLst>
                </a:gridCol>
                <a:gridCol w="3203951">
                  <a:extLst>
                    <a:ext uri="{9D8B030D-6E8A-4147-A177-3AD203B41FA5}">
                      <a16:colId xmlns:a16="http://schemas.microsoft.com/office/drawing/2014/main" val="20001"/>
                    </a:ext>
                  </a:extLst>
                </a:gridCol>
                <a:gridCol w="2237204">
                  <a:extLst>
                    <a:ext uri="{9D8B030D-6E8A-4147-A177-3AD203B41FA5}">
                      <a16:colId xmlns:a16="http://schemas.microsoft.com/office/drawing/2014/main" val="20002"/>
                    </a:ext>
                  </a:extLst>
                </a:gridCol>
                <a:gridCol w="755715">
                  <a:extLst>
                    <a:ext uri="{9D8B030D-6E8A-4147-A177-3AD203B41FA5}">
                      <a16:colId xmlns:a16="http://schemas.microsoft.com/office/drawing/2014/main" val="20003"/>
                    </a:ext>
                  </a:extLst>
                </a:gridCol>
              </a:tblGrid>
              <a:tr h="466830">
                <a:tc>
                  <a:txBody>
                    <a:bodyPr/>
                    <a:lstStyle/>
                    <a:p>
                      <a:pPr algn="ctr">
                        <a:lnSpc>
                          <a:spcPct val="115000"/>
                        </a:lnSpc>
                        <a:spcAft>
                          <a:spcPts val="0"/>
                        </a:spcAft>
                      </a:pPr>
                      <a:r>
                        <a:rPr lang="ru-RU" sz="1400" b="1" dirty="0">
                          <a:latin typeface="Times New Roman" pitchFamily="18" charset="0"/>
                          <a:ea typeface="Times New Roman"/>
                          <a:cs typeface="Times New Roman" pitchFamily="18" charset="0"/>
                        </a:rPr>
                        <a:t>Тип снега и льда </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ru-RU" sz="1400" b="1" dirty="0">
                          <a:latin typeface="Times New Roman" pitchFamily="18" charset="0"/>
                          <a:ea typeface="Times New Roman"/>
                          <a:cs typeface="Times New Roman" pitchFamily="18" charset="0"/>
                        </a:rPr>
                        <a:t>Причины и условия</a:t>
                      </a:r>
                    </a:p>
                    <a:p>
                      <a:pPr algn="ctr">
                        <a:lnSpc>
                          <a:spcPct val="115000"/>
                        </a:lnSpc>
                        <a:spcAft>
                          <a:spcPts val="0"/>
                        </a:spcAft>
                      </a:pPr>
                      <a:r>
                        <a:rPr lang="ru-RU" sz="1400" b="1" dirty="0">
                          <a:latin typeface="Times New Roman" pitchFamily="18" charset="0"/>
                          <a:ea typeface="Times New Roman"/>
                          <a:cs typeface="Times New Roman" pitchFamily="18" charset="0"/>
                        </a:rPr>
                        <a:t>формирования</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a:lnSpc>
                          <a:spcPct val="115000"/>
                        </a:lnSpc>
                        <a:spcAft>
                          <a:spcPts val="0"/>
                        </a:spcAft>
                      </a:pPr>
                      <a:r>
                        <a:rPr lang="ru-RU" sz="1400" b="1" dirty="0">
                          <a:latin typeface="Times New Roman" pitchFamily="18" charset="0"/>
                          <a:ea typeface="Times New Roman"/>
                          <a:cs typeface="Times New Roman" pitchFamily="18" charset="0"/>
                        </a:rPr>
                        <a:t>Индекс</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33415">
                <a:tc rowSpan="4">
                  <a:txBody>
                    <a:bodyPr/>
                    <a:lstStyle/>
                    <a:p>
                      <a:pPr>
                        <a:lnSpc>
                          <a:spcPct val="115000"/>
                        </a:lnSpc>
                        <a:spcAft>
                          <a:spcPts val="0"/>
                        </a:spcAft>
                      </a:pPr>
                      <a:r>
                        <a:rPr lang="ru-RU" sz="1400" dirty="0">
                          <a:latin typeface="Times New Roman" pitchFamily="18" charset="0"/>
                          <a:ea typeface="Times New Roman"/>
                          <a:cs typeface="Times New Roman" pitchFamily="18" charset="0"/>
                        </a:rPr>
                        <a:t>1. Изморозь</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1.1. Сублимация водяного пара</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при морозах</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1.1.1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33415">
                <a:tc vMerge="1">
                  <a:txBody>
                    <a:bodyPr/>
                    <a:lstStyle/>
                    <a:p>
                      <a:endParaRPr lang="ru-RU"/>
                    </a:p>
                  </a:txBody>
                  <a:tcPr/>
                </a:tc>
                <a:tc vMerge="1">
                  <a:txBody>
                    <a:bodyPr/>
                    <a:lstStyle/>
                    <a:p>
                      <a:endParaRPr lang="ru-RU"/>
                    </a:p>
                  </a:txBody>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при заморозках</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1.1.2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66830">
                <a:tc vMerge="1">
                  <a:txBody>
                    <a:bodyPr/>
                    <a:lstStyle/>
                    <a:p>
                      <a:endParaRPr lang="ru-RU"/>
                    </a:p>
                  </a:txBody>
                  <a:tcPr/>
                </a:tc>
                <a:tc rowSpan="2">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1.2. Осаждение взвешенных капель воды без их растекания (дымка, туман)</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при адвекции воздушных масс</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1.2.1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66830">
                <a:tc vMerge="1">
                  <a:txBody>
                    <a:bodyPr/>
                    <a:lstStyle/>
                    <a:p>
                      <a:endParaRPr lang="ru-RU"/>
                    </a:p>
                  </a:txBody>
                  <a:tcPr/>
                </a:tc>
                <a:tc vMerge="1">
                  <a:txBody>
                    <a:bodyPr/>
                    <a:lstStyle/>
                    <a:p>
                      <a:endParaRPr lang="ru-RU"/>
                    </a:p>
                  </a:txBody>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при радиационном охлаждении</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1.2.2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33415">
                <a:tc rowSpan="4">
                  <a:txBody>
                    <a:bodyPr/>
                    <a:lstStyle/>
                    <a:p>
                      <a:pPr>
                        <a:lnSpc>
                          <a:spcPct val="115000"/>
                        </a:lnSpc>
                        <a:spcAft>
                          <a:spcPts val="0"/>
                        </a:spcAft>
                      </a:pPr>
                      <a:r>
                        <a:rPr lang="ru-RU" sz="1400" dirty="0">
                          <a:latin typeface="Times New Roman" pitchFamily="18" charset="0"/>
                          <a:ea typeface="Times New Roman"/>
                          <a:cs typeface="Times New Roman" pitchFamily="18" charset="0"/>
                        </a:rPr>
                        <a:t>2. Гололед</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2.1.Выпадение жидких атмосферных осадков (дождь, морось)</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при морозах</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2.1.1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33415">
                <a:tc vMerge="1">
                  <a:txBody>
                    <a:bodyPr/>
                    <a:lstStyle/>
                    <a:p>
                      <a:endParaRPr lang="ru-RU"/>
                    </a:p>
                  </a:txBody>
                  <a:tcPr/>
                </a:tc>
                <a:tc vMerge="1">
                  <a:txBody>
                    <a:bodyPr/>
                    <a:lstStyle/>
                    <a:p>
                      <a:endParaRPr lang="ru-RU"/>
                    </a:p>
                  </a:txBody>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при оттепелях</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2.1.2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33415">
                <a:tc vMerge="1">
                  <a:txBody>
                    <a:bodyPr/>
                    <a:lstStyle/>
                    <a:p>
                      <a:endParaRPr lang="ru-RU"/>
                    </a:p>
                  </a:txBody>
                  <a:tcPr/>
                </a:tc>
                <a:tc rowSpan="2">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2.2. Понижение температуры воздуха  после дождей, туманов</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l">
                        <a:lnSpc>
                          <a:spcPct val="115000"/>
                        </a:lnSpc>
                        <a:spcAft>
                          <a:spcPts val="0"/>
                        </a:spcAft>
                      </a:pPr>
                      <a:r>
                        <a:rPr lang="ru-RU" sz="1400" dirty="0" smtClean="0">
                          <a:latin typeface="Times New Roman" pitchFamily="18" charset="0"/>
                          <a:ea typeface="Times New Roman"/>
                          <a:cs typeface="Times New Roman" pitchFamily="18" charset="0"/>
                        </a:rPr>
                        <a:t>радиационное</a:t>
                      </a:r>
                      <a:endParaRPr lang="ru-RU" sz="1400" dirty="0">
                        <a:latin typeface="Times New Roman" pitchFamily="18" charset="0"/>
                        <a:ea typeface="Times New Roman"/>
                        <a:cs typeface="Times New Roman" pitchFamily="18" charset="0"/>
                      </a:endParaRP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2.2.1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41823">
                <a:tc vMerge="1">
                  <a:txBody>
                    <a:bodyPr/>
                    <a:lstStyle/>
                    <a:p>
                      <a:endParaRPr lang="ru-RU"/>
                    </a:p>
                  </a:txBody>
                  <a:tcPr/>
                </a:tc>
                <a:tc vMerge="1">
                  <a:txBody>
                    <a:bodyPr/>
                    <a:lstStyle/>
                    <a:p>
                      <a:endParaRPr lang="ru-RU"/>
                    </a:p>
                  </a:txBody>
                  <a:tcPr/>
                </a:tc>
                <a:tc>
                  <a:txBody>
                    <a:bodyPr/>
                    <a:lstStyle/>
                    <a:p>
                      <a:pPr marL="36000" algn="l">
                        <a:lnSpc>
                          <a:spcPct val="115000"/>
                        </a:lnSpc>
                        <a:spcAft>
                          <a:spcPts val="0"/>
                        </a:spcAft>
                      </a:pPr>
                      <a:r>
                        <a:rPr lang="ru-RU" sz="1400" dirty="0" smtClean="0">
                          <a:latin typeface="Times New Roman" pitchFamily="18" charset="0"/>
                          <a:ea typeface="Times New Roman"/>
                          <a:cs typeface="Times New Roman" pitchFamily="18" charset="0"/>
                        </a:rPr>
                        <a:t>адвентивное</a:t>
                      </a:r>
                      <a:endParaRPr lang="ru-RU" sz="1400" dirty="0">
                        <a:latin typeface="Times New Roman" pitchFamily="18" charset="0"/>
                        <a:ea typeface="Times New Roman"/>
                        <a:cs typeface="Times New Roman" pitchFamily="18" charset="0"/>
                      </a:endParaRP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2.2.2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33415">
                <a:tc rowSpan="5">
                  <a:txBody>
                    <a:bodyPr/>
                    <a:lstStyle/>
                    <a:p>
                      <a:pPr>
                        <a:lnSpc>
                          <a:spcPct val="115000"/>
                        </a:lnSpc>
                        <a:spcAft>
                          <a:spcPts val="0"/>
                        </a:spcAft>
                      </a:pPr>
                      <a:r>
                        <a:rPr lang="ru-RU" sz="1400" dirty="0">
                          <a:latin typeface="Times New Roman" pitchFamily="18" charset="0"/>
                          <a:ea typeface="Times New Roman"/>
                          <a:cs typeface="Times New Roman" pitchFamily="18" charset="0"/>
                        </a:rPr>
                        <a:t>3. Снежный покров</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3.1. Естественное осаждение и консолидация твердых атмосферных осадков</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во время снегопадов</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3.1.1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33415">
                <a:tc vMerge="1">
                  <a:txBody>
                    <a:bodyPr/>
                    <a:lstStyle/>
                    <a:p>
                      <a:endParaRPr lang="ru-RU"/>
                    </a:p>
                  </a:txBody>
                  <a:tcPr/>
                </a:tc>
                <a:tc vMerge="1">
                  <a:txBody>
                    <a:bodyPr/>
                    <a:lstStyle/>
                    <a:p>
                      <a:endParaRPr lang="ru-RU"/>
                    </a:p>
                  </a:txBody>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при ветровом переносе</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3.1.2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33415">
                <a:tc vMerge="1">
                  <a:txBody>
                    <a:bodyPr/>
                    <a:lstStyle/>
                    <a:p>
                      <a:endParaRPr lang="ru-RU"/>
                    </a:p>
                  </a:txBody>
                  <a:tcPr/>
                </a:tc>
                <a:tc vMerge="1">
                  <a:txBody>
                    <a:bodyPr/>
                    <a:lstStyle/>
                    <a:p>
                      <a:endParaRPr lang="ru-RU"/>
                    </a:p>
                  </a:txBody>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обрушение лавин</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3.1.3</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33415">
                <a:tc vMerge="1">
                  <a:txBody>
                    <a:bodyPr/>
                    <a:lstStyle/>
                    <a:p>
                      <a:endParaRPr lang="ru-RU"/>
                    </a:p>
                  </a:txBody>
                  <a:tcPr/>
                </a:tc>
                <a:tc rowSpan="2">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3.2. Искусственная передислокация снега</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при  техногенных метелях</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3.2.1.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466830">
                <a:tc vMerge="1">
                  <a:txBody>
                    <a:bodyPr/>
                    <a:lstStyle/>
                    <a:p>
                      <a:endParaRPr lang="ru-RU"/>
                    </a:p>
                  </a:txBody>
                  <a:tcPr/>
                </a:tc>
                <a:tc vMerge="1">
                  <a:txBody>
                    <a:bodyPr/>
                    <a:lstStyle/>
                    <a:p>
                      <a:endParaRPr lang="ru-RU"/>
                    </a:p>
                  </a:txBody>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при механической очистке территории</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3.2.2.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33415">
                <a:tc rowSpan="4">
                  <a:txBody>
                    <a:bodyPr/>
                    <a:lstStyle/>
                    <a:p>
                      <a:pPr>
                        <a:lnSpc>
                          <a:spcPct val="115000"/>
                        </a:lnSpc>
                        <a:spcAft>
                          <a:spcPts val="0"/>
                        </a:spcAft>
                      </a:pPr>
                      <a:r>
                        <a:rPr lang="ru-RU" sz="1400" dirty="0">
                          <a:latin typeface="Times New Roman" pitchFamily="18" charset="0"/>
                          <a:ea typeface="Times New Roman"/>
                          <a:cs typeface="Times New Roman" pitchFamily="18" charset="0"/>
                        </a:rPr>
                        <a:t>4. Снежный накат</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4.1. Уплотнение снежного покрова</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колесным транспортом</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4.1.1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33415">
                <a:tc vMerge="1">
                  <a:txBody>
                    <a:bodyPr/>
                    <a:lstStyle/>
                    <a:p>
                      <a:endParaRPr lang="ru-RU"/>
                    </a:p>
                  </a:txBody>
                  <a:tcPr/>
                </a:tc>
                <a:tc vMerge="1">
                  <a:txBody>
                    <a:bodyPr/>
                    <a:lstStyle/>
                    <a:p>
                      <a:endParaRPr lang="ru-RU"/>
                    </a:p>
                  </a:txBody>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гусеничными колесами</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4.1.2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33415">
                <a:tc vMerge="1">
                  <a:txBody>
                    <a:bodyPr/>
                    <a:lstStyle/>
                    <a:p>
                      <a:endParaRPr lang="ru-RU"/>
                    </a:p>
                  </a:txBody>
                  <a:tcPr/>
                </a:tc>
                <a:tc vMerge="1">
                  <a:txBody>
                    <a:bodyPr/>
                    <a:lstStyle/>
                    <a:p>
                      <a:endParaRPr lang="ru-RU"/>
                    </a:p>
                  </a:txBody>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санями и лыжами</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4.1.3</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0">
                <a:tc vMerge="1">
                  <a:txBody>
                    <a:bodyPr/>
                    <a:lstStyle/>
                    <a:p>
                      <a:endParaRPr lang="ru-RU"/>
                    </a:p>
                  </a:txBody>
                  <a:tcPr/>
                </a:tc>
                <a:tc vMerge="1">
                  <a:txBody>
                    <a:bodyPr/>
                    <a:lstStyle/>
                    <a:p>
                      <a:endParaRPr lang="ru-RU"/>
                    </a:p>
                  </a:txBody>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пешеходами</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4.1.4</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p:sp>
        <p:nvSpPr>
          <p:cNvPr id="26625" name="Rectangle 1"/>
          <p:cNvSpPr>
            <a:spLocks noChangeArrowheads="1"/>
          </p:cNvSpPr>
          <p:nvPr/>
        </p:nvSpPr>
        <p:spPr bwMode="auto">
          <a:xfrm>
            <a:off x="0" y="285728"/>
            <a:ext cx="885828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kumimoji="0" lang="ru-RU" sz="2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Виды снежно-ледяных образований и их классификация, применительно к </a:t>
            </a:r>
            <a:r>
              <a:rPr kumimoji="0" lang="en-US" sz="2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IV</a:t>
            </a:r>
            <a:r>
              <a:rPr kumimoji="0" lang="ru-RU" sz="2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a:t>
            </a:r>
            <a:r>
              <a:rPr lang="en-US" sz="2400" b="1" dirty="0" smtClean="0">
                <a:solidFill>
                  <a:srgbClr val="002060"/>
                </a:solidFill>
                <a:latin typeface="Times New Roman" pitchFamily="18" charset="0"/>
                <a:ea typeface="Times New Roman" pitchFamily="18" charset="0"/>
                <a:cs typeface="Times New Roman" pitchFamily="18" charset="0"/>
              </a:rPr>
              <a:t>V</a:t>
            </a:r>
            <a:r>
              <a:rPr kumimoji="0" lang="ru-RU" sz="2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дорожно-климатическим зонам</a:t>
            </a:r>
            <a:endParaRPr kumimoji="0" lang="ru-RU" sz="2400" b="0" i="0" u="none" strike="noStrike" cap="none" normalizeH="0" baseline="0" dirty="0" smtClean="0">
              <a:ln>
                <a:noFill/>
              </a:ln>
              <a:solidFill>
                <a:srgbClr val="002060"/>
              </a:solidFill>
              <a:effectLst/>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428596" y="1357298"/>
          <a:ext cx="8286807" cy="5515356"/>
        </p:xfrm>
        <a:graphic>
          <a:graphicData uri="http://schemas.openxmlformats.org/drawingml/2006/table">
            <a:tbl>
              <a:tblPr/>
              <a:tblGrid>
                <a:gridCol w="1857388">
                  <a:extLst>
                    <a:ext uri="{9D8B030D-6E8A-4147-A177-3AD203B41FA5}">
                      <a16:colId xmlns:a16="http://schemas.microsoft.com/office/drawing/2014/main" val="20000"/>
                    </a:ext>
                  </a:extLst>
                </a:gridCol>
                <a:gridCol w="3273758">
                  <a:extLst>
                    <a:ext uri="{9D8B030D-6E8A-4147-A177-3AD203B41FA5}">
                      <a16:colId xmlns:a16="http://schemas.microsoft.com/office/drawing/2014/main" val="20001"/>
                    </a:ext>
                  </a:extLst>
                </a:gridCol>
                <a:gridCol w="2565573">
                  <a:extLst>
                    <a:ext uri="{9D8B030D-6E8A-4147-A177-3AD203B41FA5}">
                      <a16:colId xmlns:a16="http://schemas.microsoft.com/office/drawing/2014/main" val="20002"/>
                    </a:ext>
                  </a:extLst>
                </a:gridCol>
                <a:gridCol w="590088">
                  <a:extLst>
                    <a:ext uri="{9D8B030D-6E8A-4147-A177-3AD203B41FA5}">
                      <a16:colId xmlns:a16="http://schemas.microsoft.com/office/drawing/2014/main" val="20003"/>
                    </a:ext>
                  </a:extLst>
                </a:gridCol>
              </a:tblGrid>
              <a:tr h="100140">
                <a:tc rowSpan="6">
                  <a:txBody>
                    <a:bodyPr/>
                    <a:lstStyle/>
                    <a:p>
                      <a:pPr>
                        <a:lnSpc>
                          <a:spcPct val="115000"/>
                        </a:lnSpc>
                        <a:spcAft>
                          <a:spcPts val="0"/>
                        </a:spcAft>
                      </a:pPr>
                      <a:r>
                        <a:rPr lang="ru-RU" sz="1400" dirty="0">
                          <a:latin typeface="Times New Roman" pitchFamily="18" charset="0"/>
                          <a:ea typeface="Times New Roman"/>
                          <a:cs typeface="Times New Roman" pitchFamily="18" charset="0"/>
                        </a:rPr>
                        <a:t>5. Снежно-ледяной накат</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5.1. Естественное таяние снежного наката</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радиационное сверху</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5.1.1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140">
                <a:tc vMerge="1">
                  <a:txBody>
                    <a:bodyPr/>
                    <a:lstStyle/>
                    <a:p>
                      <a:endParaRPr lang="ru-RU"/>
                    </a:p>
                  </a:txBody>
                  <a:tcPr/>
                </a:tc>
                <a:tc vMerge="1">
                  <a:txBody>
                    <a:bodyPr/>
                    <a:lstStyle/>
                    <a:p>
                      <a:endParaRPr lang="ru-RU"/>
                    </a:p>
                  </a:txBody>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радиационное снизу</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5.1.2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140">
                <a:tc vMerge="1">
                  <a:txBody>
                    <a:bodyPr/>
                    <a:lstStyle/>
                    <a:p>
                      <a:endParaRPr lang="ru-RU"/>
                    </a:p>
                  </a:txBody>
                  <a:tcPr/>
                </a:tc>
                <a:tc vMerge="1">
                  <a:txBody>
                    <a:bodyPr/>
                    <a:lstStyle/>
                    <a:p>
                      <a:endParaRPr lang="ru-RU"/>
                    </a:p>
                  </a:txBody>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адвентивное</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5.1.3</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0140">
                <a:tc vMerge="1">
                  <a:txBody>
                    <a:bodyPr/>
                    <a:lstStyle/>
                    <a:p>
                      <a:endParaRPr lang="ru-RU"/>
                    </a:p>
                  </a:txBody>
                  <a:tcPr/>
                </a:tc>
                <a:tc rowSpan="3">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5.2. Техногенное </a:t>
                      </a:r>
                      <a:r>
                        <a:rPr lang="ru-RU" sz="1400" dirty="0" err="1">
                          <a:latin typeface="Times New Roman" pitchFamily="18" charset="0"/>
                          <a:ea typeface="Times New Roman"/>
                          <a:cs typeface="Times New Roman" pitchFamily="18" charset="0"/>
                        </a:rPr>
                        <a:t>подтаивание</a:t>
                      </a:r>
                      <a:r>
                        <a:rPr lang="ru-RU" sz="1400" dirty="0">
                          <a:latin typeface="Times New Roman" pitchFamily="18" charset="0"/>
                          <a:ea typeface="Times New Roman"/>
                          <a:cs typeface="Times New Roman" pitchFamily="18" charset="0"/>
                        </a:rPr>
                        <a:t> снежного наката в результате</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трения качения</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5.2.1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00140">
                <a:tc vMerge="1">
                  <a:txBody>
                    <a:bodyPr/>
                    <a:lstStyle/>
                    <a:p>
                      <a:endParaRPr lang="ru-RU"/>
                    </a:p>
                  </a:txBody>
                  <a:tcPr/>
                </a:tc>
                <a:tc vMerge="1">
                  <a:txBody>
                    <a:bodyPr/>
                    <a:lstStyle/>
                    <a:p>
                      <a:endParaRPr lang="ru-RU"/>
                    </a:p>
                  </a:txBody>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трения скольжения</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5.2.2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00140">
                <a:tc vMerge="1">
                  <a:txBody>
                    <a:bodyPr/>
                    <a:lstStyle/>
                    <a:p>
                      <a:endParaRPr lang="ru-RU"/>
                    </a:p>
                  </a:txBody>
                  <a:tcPr/>
                </a:tc>
                <a:tc vMerge="1">
                  <a:txBody>
                    <a:bodyPr/>
                    <a:lstStyle/>
                    <a:p>
                      <a:endParaRPr lang="ru-RU"/>
                    </a:p>
                  </a:txBody>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искусственного тепловыделения</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5.2.3</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00140">
                <a:tc rowSpan="5">
                  <a:txBody>
                    <a:bodyPr/>
                    <a:lstStyle/>
                    <a:p>
                      <a:pPr>
                        <a:lnSpc>
                          <a:spcPct val="115000"/>
                        </a:lnSpc>
                        <a:spcAft>
                          <a:spcPts val="0"/>
                        </a:spcAft>
                      </a:pPr>
                      <a:r>
                        <a:rPr lang="ru-RU" sz="1400" dirty="0">
                          <a:latin typeface="Times New Roman" pitchFamily="18" charset="0"/>
                          <a:ea typeface="Times New Roman"/>
                          <a:cs typeface="Times New Roman" pitchFamily="18" charset="0"/>
                        </a:rPr>
                        <a:t>6. Снежно-ледяная мука</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6.1. Многократное механическое воздействие на снег и лед</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колесного транспорта</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6.1.1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00140">
                <a:tc vMerge="1">
                  <a:txBody>
                    <a:bodyPr/>
                    <a:lstStyle/>
                    <a:p>
                      <a:endParaRPr lang="ru-RU"/>
                    </a:p>
                  </a:txBody>
                  <a:tcPr/>
                </a:tc>
                <a:tc vMerge="1">
                  <a:txBody>
                    <a:bodyPr/>
                    <a:lstStyle/>
                    <a:p>
                      <a:endParaRPr lang="ru-RU"/>
                    </a:p>
                  </a:txBody>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гусеничных машин</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6.1.2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00140">
                <a:tc vMerge="1">
                  <a:txBody>
                    <a:bodyPr/>
                    <a:lstStyle/>
                    <a:p>
                      <a:endParaRPr lang="ru-RU"/>
                    </a:p>
                  </a:txBody>
                  <a:tcPr/>
                </a:tc>
                <a:tc vMerge="1">
                  <a:txBody>
                    <a:bodyPr/>
                    <a:lstStyle/>
                    <a:p>
                      <a:endParaRPr lang="ru-RU"/>
                    </a:p>
                  </a:txBody>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саней и лыж</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6.1.3</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00140">
                <a:tc vMerge="1">
                  <a:txBody>
                    <a:bodyPr/>
                    <a:lstStyle/>
                    <a:p>
                      <a:endParaRPr lang="ru-RU"/>
                    </a:p>
                  </a:txBody>
                  <a:tcPr/>
                </a:tc>
                <a:tc rowSpan="2">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6.2. Осаждение снежной пыли</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при техногенных метелях</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6.2.1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00140">
                <a:tc vMerge="1">
                  <a:txBody>
                    <a:bodyPr/>
                    <a:lstStyle/>
                    <a:p>
                      <a:endParaRPr lang="ru-RU"/>
                    </a:p>
                  </a:txBody>
                  <a:tcPr/>
                </a:tc>
                <a:tc vMerge="1">
                  <a:txBody>
                    <a:bodyPr/>
                    <a:lstStyle/>
                    <a:p>
                      <a:endParaRPr lang="ru-RU"/>
                    </a:p>
                  </a:txBody>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при сходе лавин</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6.2.2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00140">
                <a:tc rowSpan="4">
                  <a:txBody>
                    <a:bodyPr/>
                    <a:lstStyle/>
                    <a:p>
                      <a:pPr>
                        <a:lnSpc>
                          <a:spcPct val="115000"/>
                        </a:lnSpc>
                        <a:spcAft>
                          <a:spcPts val="0"/>
                        </a:spcAft>
                      </a:pPr>
                      <a:r>
                        <a:rPr lang="ru-RU" sz="1400">
                          <a:latin typeface="Times New Roman" pitchFamily="18" charset="0"/>
                          <a:ea typeface="Times New Roman"/>
                          <a:cs typeface="Times New Roman" pitchFamily="18" charset="0"/>
                        </a:rPr>
                        <a:t>7. Снежно-ледяная каша</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36000">
                        <a:lnSpc>
                          <a:spcPct val="100000"/>
                        </a:lnSpc>
                        <a:spcAft>
                          <a:spcPts val="0"/>
                        </a:spcAft>
                      </a:pPr>
                      <a:r>
                        <a:rPr lang="ru-RU" sz="1400">
                          <a:latin typeface="Times New Roman" pitchFamily="18" charset="0"/>
                          <a:ea typeface="Times New Roman"/>
                          <a:cs typeface="Times New Roman" pitchFamily="18" charset="0"/>
                        </a:rPr>
                        <a:t>7.1. Расслабление связей между ледяными кристаллами  в результате</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l">
                        <a:lnSpc>
                          <a:spcPct val="100000"/>
                        </a:lnSpc>
                        <a:spcAft>
                          <a:spcPts val="0"/>
                        </a:spcAft>
                      </a:pPr>
                      <a:r>
                        <a:rPr lang="ru-RU" sz="1400" dirty="0">
                          <a:latin typeface="Times New Roman" pitchFamily="18" charset="0"/>
                          <a:ea typeface="Times New Roman"/>
                          <a:cs typeface="Times New Roman" pitchFamily="18" charset="0"/>
                        </a:rPr>
                        <a:t>адвентивного и радиационного таяния</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7.1.1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00140">
                <a:tc vMerge="1">
                  <a:txBody>
                    <a:bodyPr/>
                    <a:lstStyle/>
                    <a:p>
                      <a:endParaRPr lang="ru-RU"/>
                    </a:p>
                  </a:txBody>
                  <a:tcPr/>
                </a:tc>
                <a:tc vMerge="1">
                  <a:txBody>
                    <a:bodyPr/>
                    <a:lstStyle/>
                    <a:p>
                      <a:endParaRPr lang="ru-RU"/>
                    </a:p>
                  </a:txBody>
                  <a:tcPr/>
                </a:tc>
                <a:tc>
                  <a:txBody>
                    <a:bodyPr/>
                    <a:lstStyle/>
                    <a:p>
                      <a:pPr marL="36000" algn="l">
                        <a:lnSpc>
                          <a:spcPct val="100000"/>
                        </a:lnSpc>
                        <a:spcAft>
                          <a:spcPts val="0"/>
                        </a:spcAft>
                      </a:pPr>
                      <a:r>
                        <a:rPr lang="ru-RU" sz="1400" dirty="0">
                          <a:latin typeface="Times New Roman" pitchFamily="18" charset="0"/>
                          <a:ea typeface="Times New Roman"/>
                          <a:cs typeface="Times New Roman" pitchFamily="18" charset="0"/>
                        </a:rPr>
                        <a:t>излияния воды в снег</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7.1.2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00140">
                <a:tc vMerge="1">
                  <a:txBody>
                    <a:bodyPr/>
                    <a:lstStyle/>
                    <a:p>
                      <a:endParaRPr lang="ru-RU"/>
                    </a:p>
                  </a:txBody>
                  <a:tcPr/>
                </a:tc>
                <a:tc rowSpan="2">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7.2. Механическое перемешивание после</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l">
                        <a:lnSpc>
                          <a:spcPct val="100000"/>
                        </a:lnSpc>
                        <a:spcAft>
                          <a:spcPts val="0"/>
                        </a:spcAft>
                      </a:pPr>
                      <a:r>
                        <a:rPr lang="ru-RU" sz="1400" dirty="0">
                          <a:latin typeface="Times New Roman" pitchFamily="18" charset="0"/>
                          <a:ea typeface="Times New Roman"/>
                          <a:cs typeface="Times New Roman" pitchFamily="18" charset="0"/>
                        </a:rPr>
                        <a:t>введения солей </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7.2.1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00140">
                <a:tc vMerge="1">
                  <a:txBody>
                    <a:bodyPr/>
                    <a:lstStyle/>
                    <a:p>
                      <a:endParaRPr lang="ru-RU"/>
                    </a:p>
                  </a:txBody>
                  <a:tcPr/>
                </a:tc>
                <a:tc vMerge="1">
                  <a:txBody>
                    <a:bodyPr/>
                    <a:lstStyle/>
                    <a:p>
                      <a:endParaRPr lang="ru-RU"/>
                    </a:p>
                  </a:txBody>
                  <a:tcPr/>
                </a:tc>
                <a:tc>
                  <a:txBody>
                    <a:bodyPr/>
                    <a:lstStyle/>
                    <a:p>
                      <a:pPr marL="36000" algn="l">
                        <a:lnSpc>
                          <a:spcPct val="100000"/>
                        </a:lnSpc>
                        <a:spcAft>
                          <a:spcPts val="0"/>
                        </a:spcAft>
                      </a:pPr>
                      <a:r>
                        <a:rPr lang="ru-RU" sz="1400" dirty="0">
                          <a:latin typeface="Times New Roman" pitchFamily="18" charset="0"/>
                          <a:ea typeface="Times New Roman"/>
                          <a:cs typeface="Times New Roman" pitchFamily="18" charset="0"/>
                        </a:rPr>
                        <a:t>орошения жидкости </a:t>
                      </a:r>
                      <a:r>
                        <a:rPr lang="ru-RU" sz="1400" dirty="0" err="1">
                          <a:latin typeface="Times New Roman" pitchFamily="18" charset="0"/>
                          <a:ea typeface="Times New Roman"/>
                          <a:cs typeface="Times New Roman" pitchFamily="18" charset="0"/>
                        </a:rPr>
                        <a:t>улеводородами</a:t>
                      </a:r>
                      <a:endParaRPr lang="ru-RU" sz="1400" dirty="0">
                        <a:latin typeface="Times New Roman" pitchFamily="18" charset="0"/>
                        <a:ea typeface="Times New Roman"/>
                        <a:cs typeface="Times New Roman" pitchFamily="18" charset="0"/>
                      </a:endParaRP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7.2.2.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00140">
                <a:tc rowSpan="6">
                  <a:txBody>
                    <a:bodyPr/>
                    <a:lstStyle/>
                    <a:p>
                      <a:pPr>
                        <a:lnSpc>
                          <a:spcPct val="115000"/>
                        </a:lnSpc>
                        <a:spcAft>
                          <a:spcPts val="0"/>
                        </a:spcAft>
                      </a:pPr>
                      <a:r>
                        <a:rPr lang="ru-RU" sz="1400">
                          <a:latin typeface="Times New Roman" pitchFamily="18" charset="0"/>
                          <a:ea typeface="Times New Roman"/>
                          <a:cs typeface="Times New Roman" pitchFamily="18" charset="0"/>
                        </a:rPr>
                        <a:t>8. Наледи</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36000">
                        <a:lnSpc>
                          <a:spcPct val="100000"/>
                        </a:lnSpc>
                        <a:spcAft>
                          <a:spcPts val="0"/>
                        </a:spcAft>
                      </a:pPr>
                      <a:r>
                        <a:rPr lang="ru-RU" sz="1400">
                          <a:latin typeface="Times New Roman" pitchFamily="18" charset="0"/>
                          <a:ea typeface="Times New Roman"/>
                          <a:cs typeface="Times New Roman" pitchFamily="18" charset="0"/>
                        </a:rPr>
                        <a:t>8.1. Таяние снега, льда в условиях стратификации температур воздуха </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радиационное</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8.1.1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00140">
                <a:tc vMerge="1">
                  <a:txBody>
                    <a:bodyPr/>
                    <a:lstStyle/>
                    <a:p>
                      <a:endParaRPr lang="ru-RU"/>
                    </a:p>
                  </a:txBody>
                  <a:tcPr/>
                </a:tc>
                <a:tc vMerge="1">
                  <a:txBody>
                    <a:bodyPr/>
                    <a:lstStyle/>
                    <a:p>
                      <a:endParaRPr lang="ru-RU"/>
                    </a:p>
                  </a:txBody>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адвентивное</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8.1.2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00140">
                <a:tc vMerge="1">
                  <a:txBody>
                    <a:bodyPr/>
                    <a:lstStyle/>
                    <a:p>
                      <a:endParaRPr lang="ru-RU"/>
                    </a:p>
                  </a:txBody>
                  <a:tcPr/>
                </a:tc>
                <a:tc vMerge="1">
                  <a:txBody>
                    <a:bodyPr/>
                    <a:lstStyle/>
                    <a:p>
                      <a:endParaRPr lang="ru-RU"/>
                    </a:p>
                  </a:txBody>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антропогенное</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8.1.3</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00140">
                <a:tc vMerge="1">
                  <a:txBody>
                    <a:bodyPr/>
                    <a:lstStyle/>
                    <a:p>
                      <a:endParaRPr lang="ru-RU"/>
                    </a:p>
                  </a:txBody>
                  <a:tcPr/>
                </a:tc>
                <a:tc rowSpan="3">
                  <a:txBody>
                    <a:bodyPr/>
                    <a:lstStyle/>
                    <a:p>
                      <a:pPr marL="36000">
                        <a:lnSpc>
                          <a:spcPct val="100000"/>
                        </a:lnSpc>
                        <a:spcAft>
                          <a:spcPts val="0"/>
                        </a:spcAft>
                      </a:pPr>
                      <a:r>
                        <a:rPr lang="ru-RU" sz="1400">
                          <a:latin typeface="Times New Roman" pitchFamily="18" charset="0"/>
                          <a:ea typeface="Times New Roman"/>
                          <a:cs typeface="Times New Roman" pitchFamily="18" charset="0"/>
                        </a:rPr>
                        <a:t>8.2. Излияние воды в холодный период года</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подземной</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8.2.1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00140">
                <a:tc vMerge="1">
                  <a:txBody>
                    <a:bodyPr/>
                    <a:lstStyle/>
                    <a:p>
                      <a:endParaRPr lang="ru-RU"/>
                    </a:p>
                  </a:txBody>
                  <a:tcPr/>
                </a:tc>
                <a:tc vMerge="1">
                  <a:txBody>
                    <a:bodyPr/>
                    <a:lstStyle/>
                    <a:p>
                      <a:endParaRPr lang="ru-RU"/>
                    </a:p>
                  </a:txBody>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речной</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8.2.2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00140">
                <a:tc vMerge="1">
                  <a:txBody>
                    <a:bodyPr/>
                    <a:lstStyle/>
                    <a:p>
                      <a:endParaRPr lang="ru-RU"/>
                    </a:p>
                  </a:txBody>
                  <a:tcPr/>
                </a:tc>
                <a:tc vMerge="1">
                  <a:txBody>
                    <a:bodyPr/>
                    <a:lstStyle/>
                    <a:p>
                      <a:endParaRPr lang="ru-RU"/>
                    </a:p>
                  </a:txBody>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техногенной (бытовой)</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8.2.3</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bl>
          </a:graphicData>
        </a:graphic>
      </p:graphicFrame>
      <p:sp>
        <p:nvSpPr>
          <p:cNvPr id="5" name="Прямоугольник 4"/>
          <p:cNvSpPr/>
          <p:nvPr/>
        </p:nvSpPr>
        <p:spPr>
          <a:xfrm>
            <a:off x="0" y="142852"/>
            <a:ext cx="9001156" cy="1138773"/>
          </a:xfrm>
          <a:prstGeom prst="rect">
            <a:avLst/>
          </a:prstGeom>
        </p:spPr>
        <p:txBody>
          <a:bodyPr wrap="square">
            <a:spAutoFit/>
          </a:bodyPr>
          <a:lstStyle/>
          <a:p>
            <a:pPr lvl="0" algn="ctr" fontAlgn="base">
              <a:spcBef>
                <a:spcPct val="0"/>
              </a:spcBef>
              <a:spcAft>
                <a:spcPct val="0"/>
              </a:spcAft>
            </a:pPr>
            <a:r>
              <a:rPr lang="ru-RU" sz="2400" b="1" dirty="0" smtClean="0">
                <a:solidFill>
                  <a:srgbClr val="002060"/>
                </a:solidFill>
                <a:latin typeface="Times New Roman" pitchFamily="18" charset="0"/>
                <a:ea typeface="Times New Roman" pitchFamily="18" charset="0"/>
                <a:cs typeface="Times New Roman" pitchFamily="18" charset="0"/>
              </a:rPr>
              <a:t>Виды снежно-ледяных образований и их классификация, применительно к </a:t>
            </a:r>
            <a:r>
              <a:rPr lang="en-US" sz="2400" b="1" dirty="0" smtClean="0">
                <a:solidFill>
                  <a:srgbClr val="002060"/>
                </a:solidFill>
                <a:latin typeface="Times New Roman" pitchFamily="18" charset="0"/>
                <a:ea typeface="Times New Roman" pitchFamily="18" charset="0"/>
                <a:cs typeface="Times New Roman" pitchFamily="18" charset="0"/>
              </a:rPr>
              <a:t>IV</a:t>
            </a:r>
            <a:r>
              <a:rPr lang="ru-RU" sz="2400" b="1" dirty="0" smtClean="0">
                <a:solidFill>
                  <a:srgbClr val="002060"/>
                </a:solidFill>
                <a:latin typeface="Times New Roman" pitchFamily="18" charset="0"/>
                <a:ea typeface="Times New Roman" pitchFamily="18" charset="0"/>
                <a:cs typeface="Times New Roman" pitchFamily="18" charset="0"/>
              </a:rPr>
              <a:t>-</a:t>
            </a:r>
            <a:r>
              <a:rPr lang="en-US" sz="2400" b="1" dirty="0" smtClean="0">
                <a:solidFill>
                  <a:srgbClr val="002060"/>
                </a:solidFill>
                <a:latin typeface="Times New Roman" pitchFamily="18" charset="0"/>
                <a:ea typeface="Times New Roman" pitchFamily="18" charset="0"/>
                <a:cs typeface="Times New Roman" pitchFamily="18" charset="0"/>
              </a:rPr>
              <a:t>V</a:t>
            </a:r>
            <a:r>
              <a:rPr lang="ru-RU" sz="2400" b="1" dirty="0" smtClean="0">
                <a:solidFill>
                  <a:srgbClr val="002060"/>
                </a:solidFill>
                <a:latin typeface="Times New Roman" pitchFamily="18" charset="0"/>
                <a:ea typeface="Times New Roman" pitchFamily="18" charset="0"/>
                <a:cs typeface="Times New Roman" pitchFamily="18" charset="0"/>
              </a:rPr>
              <a:t> дорожно-климатическим зонам</a:t>
            </a:r>
          </a:p>
          <a:p>
            <a:pPr lvl="0" algn="ctr" fontAlgn="base">
              <a:spcBef>
                <a:spcPct val="0"/>
              </a:spcBef>
              <a:spcAft>
                <a:spcPct val="0"/>
              </a:spcAft>
            </a:pPr>
            <a:r>
              <a:rPr lang="ru-RU" sz="2000" b="1" dirty="0" smtClean="0">
                <a:solidFill>
                  <a:srgbClr val="002060"/>
                </a:solidFill>
                <a:latin typeface="Times New Roman" pitchFamily="18" charset="0"/>
                <a:cs typeface="Times New Roman" pitchFamily="18" charset="0"/>
              </a:rPr>
              <a:t>(продолжение)</a:t>
            </a:r>
            <a:endParaRPr lang="ru-RU" sz="2000" dirty="0" smtClean="0">
              <a:solidFill>
                <a:srgbClr val="002060"/>
              </a:solidFill>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214290"/>
            <a:ext cx="9144000" cy="461665"/>
          </a:xfrm>
          <a:prstGeom prst="rect">
            <a:avLst/>
          </a:prstGeom>
        </p:spPr>
        <p:txBody>
          <a:bodyPr wrap="square">
            <a:spAutoFit/>
          </a:bodyPr>
          <a:lstStyle/>
          <a:p>
            <a:pPr lvl="0" algn="ctr" fontAlgn="base">
              <a:spcBef>
                <a:spcPct val="0"/>
              </a:spcBef>
              <a:spcAft>
                <a:spcPct val="0"/>
              </a:spcAft>
            </a:pPr>
            <a:r>
              <a:rPr lang="ru-RU" sz="2400" b="1" dirty="0" smtClean="0">
                <a:solidFill>
                  <a:srgbClr val="002060"/>
                </a:solidFill>
                <a:latin typeface="Times New Roman" pitchFamily="18" charset="0"/>
                <a:ea typeface="Times New Roman" pitchFamily="18" charset="0"/>
                <a:cs typeface="Times New Roman" pitchFamily="18" charset="0"/>
              </a:rPr>
              <a:t>Физико-механические свойства снежно-ледяных образований</a:t>
            </a:r>
          </a:p>
        </p:txBody>
      </p:sp>
      <p:graphicFrame>
        <p:nvGraphicFramePr>
          <p:cNvPr id="5" name="Таблица 4"/>
          <p:cNvGraphicFramePr>
            <a:graphicFrameLocks noGrp="1"/>
          </p:cNvGraphicFramePr>
          <p:nvPr/>
        </p:nvGraphicFramePr>
        <p:xfrm>
          <a:off x="357158" y="1428736"/>
          <a:ext cx="4071964" cy="2868955"/>
        </p:xfrm>
        <a:graphic>
          <a:graphicData uri="http://schemas.openxmlformats.org/drawingml/2006/table">
            <a:tbl>
              <a:tblPr/>
              <a:tblGrid>
                <a:gridCol w="959322">
                  <a:extLst>
                    <a:ext uri="{9D8B030D-6E8A-4147-A177-3AD203B41FA5}">
                      <a16:colId xmlns:a16="http://schemas.microsoft.com/office/drawing/2014/main" val="20000"/>
                    </a:ext>
                  </a:extLst>
                </a:gridCol>
                <a:gridCol w="479662">
                  <a:extLst>
                    <a:ext uri="{9D8B030D-6E8A-4147-A177-3AD203B41FA5}">
                      <a16:colId xmlns:a16="http://schemas.microsoft.com/office/drawing/2014/main" val="20001"/>
                    </a:ext>
                  </a:extLst>
                </a:gridCol>
                <a:gridCol w="516410">
                  <a:extLst>
                    <a:ext uri="{9D8B030D-6E8A-4147-A177-3AD203B41FA5}">
                      <a16:colId xmlns:a16="http://schemas.microsoft.com/office/drawing/2014/main" val="20002"/>
                    </a:ext>
                  </a:extLst>
                </a:gridCol>
                <a:gridCol w="523501">
                  <a:extLst>
                    <a:ext uri="{9D8B030D-6E8A-4147-A177-3AD203B41FA5}">
                      <a16:colId xmlns:a16="http://schemas.microsoft.com/office/drawing/2014/main" val="20003"/>
                    </a:ext>
                  </a:extLst>
                </a:gridCol>
                <a:gridCol w="522857">
                  <a:extLst>
                    <a:ext uri="{9D8B030D-6E8A-4147-A177-3AD203B41FA5}">
                      <a16:colId xmlns:a16="http://schemas.microsoft.com/office/drawing/2014/main" val="20004"/>
                    </a:ext>
                  </a:extLst>
                </a:gridCol>
                <a:gridCol w="523501">
                  <a:extLst>
                    <a:ext uri="{9D8B030D-6E8A-4147-A177-3AD203B41FA5}">
                      <a16:colId xmlns:a16="http://schemas.microsoft.com/office/drawing/2014/main" val="20005"/>
                    </a:ext>
                  </a:extLst>
                </a:gridCol>
                <a:gridCol w="546711">
                  <a:extLst>
                    <a:ext uri="{9D8B030D-6E8A-4147-A177-3AD203B41FA5}">
                      <a16:colId xmlns:a16="http://schemas.microsoft.com/office/drawing/2014/main" val="20006"/>
                    </a:ext>
                  </a:extLst>
                </a:gridCol>
              </a:tblGrid>
              <a:tr h="487869">
                <a:tc>
                  <a:txBody>
                    <a:bodyPr/>
                    <a:lstStyle/>
                    <a:p>
                      <a:pPr algn="r">
                        <a:lnSpc>
                          <a:spcPct val="115000"/>
                        </a:lnSpc>
                        <a:spcAft>
                          <a:spcPts val="0"/>
                        </a:spcAft>
                      </a:pPr>
                      <a:r>
                        <a:rPr lang="ru-RU" sz="1400" i="1" dirty="0">
                          <a:latin typeface="Times New Roman"/>
                          <a:ea typeface="Calibri"/>
                          <a:cs typeface="Times New Roman"/>
                        </a:rPr>
                        <a:t>Н</a:t>
                      </a:r>
                      <a:r>
                        <a:rPr lang="ru-RU" sz="1400" i="1" baseline="-25000" dirty="0">
                          <a:latin typeface="Times New Roman"/>
                          <a:ea typeface="Calibri"/>
                          <a:cs typeface="Times New Roman"/>
                        </a:rPr>
                        <a:t>о</a:t>
                      </a:r>
                      <a:r>
                        <a:rPr lang="ru-RU" sz="1400" i="1" dirty="0">
                          <a:latin typeface="Times New Roman"/>
                          <a:ea typeface="Calibri"/>
                          <a:cs typeface="Times New Roman"/>
                        </a:rPr>
                        <a:t>/Н=Р/</a:t>
                      </a:r>
                      <a:r>
                        <a:rPr lang="ru-RU" sz="1400" i="1" dirty="0" err="1">
                          <a:latin typeface="Times New Roman"/>
                          <a:ea typeface="Calibri"/>
                          <a:cs typeface="Times New Roman"/>
                        </a:rPr>
                        <a:t>Р</a:t>
                      </a:r>
                      <a:r>
                        <a:rPr lang="ru-RU" sz="1400" i="1" baseline="-25000" dirty="0" err="1">
                          <a:latin typeface="Times New Roman"/>
                          <a:ea typeface="Calibri"/>
                          <a:cs typeface="Times New Roman"/>
                        </a:rPr>
                        <a:t>о</a:t>
                      </a:r>
                      <a:endParaRPr lang="ru-R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43935">
                <a:tc>
                  <a:txBody>
                    <a:bodyPr/>
                    <a:lstStyle/>
                    <a:p>
                      <a:pPr algn="r">
                        <a:lnSpc>
                          <a:spcPct val="115000"/>
                        </a:lnSpc>
                        <a:spcAft>
                          <a:spcPts val="0"/>
                        </a:spcAft>
                      </a:pPr>
                      <a:r>
                        <a:rPr lang="ru-RU" sz="1100" dirty="0">
                          <a:latin typeface="Times New Roman"/>
                          <a:ea typeface="Calibri"/>
                          <a:cs typeface="Times New Roman"/>
                        </a:rPr>
                        <a:t>14</a:t>
                      </a:r>
                      <a:endParaRPr lang="ru-R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43935">
                <a:tc>
                  <a:txBody>
                    <a:bodyPr/>
                    <a:lstStyle/>
                    <a:p>
                      <a:pPr algn="r">
                        <a:lnSpc>
                          <a:spcPct val="115000"/>
                        </a:lnSpc>
                        <a:spcAft>
                          <a:spcPts val="0"/>
                        </a:spcAft>
                      </a:pPr>
                      <a:r>
                        <a:rPr lang="ru-RU" sz="1100">
                          <a:latin typeface="Times New Roman"/>
                          <a:ea typeface="Calibri"/>
                          <a:cs typeface="Times New Roman"/>
                        </a:rPr>
                        <a:t>12</a:t>
                      </a:r>
                      <a:endParaRPr lang="ru-RU" sz="110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43935">
                <a:tc>
                  <a:txBody>
                    <a:bodyPr/>
                    <a:lstStyle/>
                    <a:p>
                      <a:pPr algn="r">
                        <a:lnSpc>
                          <a:spcPct val="115000"/>
                        </a:lnSpc>
                        <a:spcAft>
                          <a:spcPts val="0"/>
                        </a:spcAft>
                      </a:pPr>
                      <a:r>
                        <a:rPr lang="ru-RU" sz="1100">
                          <a:latin typeface="Times New Roman"/>
                          <a:ea typeface="Calibri"/>
                          <a:cs typeface="Times New Roman"/>
                        </a:rPr>
                        <a:t>10</a:t>
                      </a:r>
                      <a:endParaRPr lang="ru-RU" sz="110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43935">
                <a:tc>
                  <a:txBody>
                    <a:bodyPr/>
                    <a:lstStyle/>
                    <a:p>
                      <a:pPr algn="r">
                        <a:lnSpc>
                          <a:spcPct val="115000"/>
                        </a:lnSpc>
                        <a:spcAft>
                          <a:spcPts val="0"/>
                        </a:spcAft>
                      </a:pPr>
                      <a:r>
                        <a:rPr lang="ru-RU" sz="1100">
                          <a:latin typeface="Times New Roman"/>
                          <a:ea typeface="Calibri"/>
                          <a:cs typeface="Times New Roman"/>
                        </a:rPr>
                        <a:t>8</a:t>
                      </a:r>
                      <a:endParaRPr lang="ru-RU" sz="110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43935">
                <a:tc>
                  <a:txBody>
                    <a:bodyPr/>
                    <a:lstStyle/>
                    <a:p>
                      <a:pPr algn="r">
                        <a:lnSpc>
                          <a:spcPct val="115000"/>
                        </a:lnSpc>
                        <a:spcAft>
                          <a:spcPts val="0"/>
                        </a:spcAft>
                      </a:pPr>
                      <a:r>
                        <a:rPr lang="ru-RU" sz="1100" dirty="0">
                          <a:latin typeface="Times New Roman"/>
                          <a:ea typeface="Calibri"/>
                          <a:cs typeface="Times New Roman"/>
                        </a:rPr>
                        <a:t>6</a:t>
                      </a:r>
                      <a:endParaRPr lang="ru-R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43935">
                <a:tc>
                  <a:txBody>
                    <a:bodyPr/>
                    <a:lstStyle/>
                    <a:p>
                      <a:pPr algn="r">
                        <a:lnSpc>
                          <a:spcPct val="115000"/>
                        </a:lnSpc>
                        <a:spcAft>
                          <a:spcPts val="0"/>
                        </a:spcAft>
                      </a:pPr>
                      <a:r>
                        <a:rPr lang="ru-RU" sz="1100">
                          <a:latin typeface="Times New Roman"/>
                          <a:ea typeface="Calibri"/>
                          <a:cs typeface="Times New Roman"/>
                        </a:rPr>
                        <a:t>4</a:t>
                      </a:r>
                      <a:endParaRPr lang="ru-RU" sz="110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43935">
                <a:tc>
                  <a:txBody>
                    <a:bodyPr/>
                    <a:lstStyle/>
                    <a:p>
                      <a:pPr algn="r">
                        <a:lnSpc>
                          <a:spcPct val="115000"/>
                        </a:lnSpc>
                        <a:spcAft>
                          <a:spcPts val="0"/>
                        </a:spcAft>
                      </a:pPr>
                      <a:r>
                        <a:rPr lang="ru-RU" sz="1100">
                          <a:latin typeface="Times New Roman"/>
                          <a:ea typeface="Calibri"/>
                          <a:cs typeface="Times New Roman"/>
                        </a:rPr>
                        <a:t>2</a:t>
                      </a:r>
                      <a:endParaRPr lang="ru-RU" sz="110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43935">
                <a:tc>
                  <a:txBody>
                    <a:bodyPr/>
                    <a:lstStyle/>
                    <a:p>
                      <a:pPr algn="r">
                        <a:lnSpc>
                          <a:spcPct val="115000"/>
                        </a:lnSpc>
                        <a:spcAft>
                          <a:spcPts val="0"/>
                        </a:spcAft>
                      </a:pPr>
                      <a:r>
                        <a:rPr lang="ru-RU" sz="1100">
                          <a:latin typeface="Times New Roman"/>
                          <a:ea typeface="Calibri"/>
                          <a:cs typeface="Times New Roman"/>
                        </a:rPr>
                        <a:t>0</a:t>
                      </a:r>
                      <a:endParaRPr lang="ru-RU" sz="110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18174">
                <a:tc>
                  <a:txBody>
                    <a:bodyPr/>
                    <a:lstStyle/>
                    <a:p>
                      <a:pPr algn="r">
                        <a:lnSpc>
                          <a:spcPct val="115000"/>
                        </a:lnSpc>
                        <a:spcAft>
                          <a:spcPts val="0"/>
                        </a:spcAft>
                      </a:pPr>
                      <a:endParaRPr lang="ru-RU" sz="1200" dirty="0">
                        <a:latin typeface="Times New Roman"/>
                        <a:ea typeface="Calibri"/>
                        <a:cs typeface="Times New Roman"/>
                      </a:endParaRPr>
                    </a:p>
                  </a:txBody>
                  <a:tcPr marL="68580" marR="68580" marT="0" marB="0">
                    <a:lnL>
                      <a:noFill/>
                    </a:lnL>
                    <a:lnR>
                      <a:noFill/>
                    </a:lnR>
                    <a:lnT>
                      <a:noFill/>
                    </a:lnT>
                    <a:lnB>
                      <a:noFill/>
                    </a:lnB>
                  </a:tcPr>
                </a:tc>
                <a:tc>
                  <a:txBody>
                    <a:bodyPr/>
                    <a:lstStyle/>
                    <a:p>
                      <a:pPr algn="r">
                        <a:lnSpc>
                          <a:spcPct val="115000"/>
                        </a:lnSpc>
                        <a:spcAft>
                          <a:spcPts val="0"/>
                        </a:spcAft>
                      </a:pPr>
                      <a:r>
                        <a:rPr lang="ru-RU" sz="1100">
                          <a:latin typeface="Times New Roman"/>
                          <a:ea typeface="Calibri"/>
                          <a:cs typeface="Times New Roman"/>
                        </a:rPr>
                        <a:t>7</a:t>
                      </a:r>
                      <a:endParaRPr lang="ru-RU" sz="110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ru-RU" sz="1100" dirty="0">
                          <a:latin typeface="Times New Roman"/>
                          <a:ea typeface="Calibri"/>
                          <a:cs typeface="Times New Roman"/>
                        </a:rPr>
                        <a:t>9</a:t>
                      </a:r>
                      <a:endParaRPr lang="ru-RU" sz="11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ru-RU" sz="1100" dirty="0" smtClean="0">
                          <a:latin typeface="Times New Roman"/>
                          <a:ea typeface="Calibri"/>
                          <a:cs typeface="Times New Roman"/>
                        </a:rPr>
                        <a:t>11</a:t>
                      </a:r>
                      <a:endParaRPr lang="ru-RU" sz="11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ru-RU" sz="1100">
                          <a:latin typeface="Times New Roman"/>
                          <a:ea typeface="Calibri"/>
                          <a:cs typeface="Times New Roman"/>
                        </a:rPr>
                        <a:t>13</a:t>
                      </a:r>
                      <a:endParaRPr lang="ru-RU" sz="110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ru-RU" sz="1100">
                          <a:latin typeface="Times New Roman"/>
                          <a:ea typeface="Calibri"/>
                          <a:cs typeface="Times New Roman"/>
                        </a:rPr>
                        <a:t>15</a:t>
                      </a:r>
                      <a:endParaRPr lang="ru-RU" sz="110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pPr>
                      <a:r>
                        <a:rPr lang="en-US" sz="1200" i="1" dirty="0">
                          <a:latin typeface="Times New Roman"/>
                          <a:ea typeface="Calibri"/>
                          <a:cs typeface="Times New Roman"/>
                        </a:rPr>
                        <a:t>N</a:t>
                      </a:r>
                      <a:r>
                        <a:rPr lang="ru-RU" sz="1200" i="1" dirty="0">
                          <a:latin typeface="Times New Roman"/>
                          <a:ea typeface="Calibri"/>
                          <a:cs typeface="Times New Roman"/>
                        </a:rPr>
                        <a:t>,</a:t>
                      </a:r>
                      <a:r>
                        <a:rPr lang="ru-RU" sz="1200" i="1" dirty="0" err="1">
                          <a:latin typeface="Times New Roman"/>
                          <a:ea typeface="Calibri"/>
                          <a:cs typeface="Times New Roman"/>
                        </a:rPr>
                        <a:t>авт</a:t>
                      </a:r>
                      <a:endParaRPr lang="ru-RU" sz="11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9"/>
                  </a:ext>
                </a:extLst>
              </a:tr>
            </a:tbl>
          </a:graphicData>
        </a:graphic>
      </p:graphicFrame>
      <p:grpSp>
        <p:nvGrpSpPr>
          <p:cNvPr id="19" name="Группа 18"/>
          <p:cNvGrpSpPr/>
          <p:nvPr/>
        </p:nvGrpSpPr>
        <p:grpSpPr>
          <a:xfrm>
            <a:off x="1357290" y="2428868"/>
            <a:ext cx="3128257" cy="1437639"/>
            <a:chOff x="2500298" y="2296377"/>
            <a:chExt cx="3128257" cy="1437639"/>
          </a:xfrm>
        </p:grpSpPr>
        <p:sp>
          <p:nvSpPr>
            <p:cNvPr id="27655" name="AutoShape 7"/>
            <p:cNvSpPr>
              <a:spLocks noChangeShapeType="1"/>
            </p:cNvSpPr>
            <p:nvPr/>
          </p:nvSpPr>
          <p:spPr bwMode="auto">
            <a:xfrm flipV="1">
              <a:off x="4024863" y="2405261"/>
              <a:ext cx="488951" cy="414337"/>
            </a:xfrm>
            <a:prstGeom prst="straightConnector1">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7656" name="AutoShape 8"/>
            <p:cNvSpPr>
              <a:spLocks noChangeShapeType="1"/>
            </p:cNvSpPr>
            <p:nvPr/>
          </p:nvSpPr>
          <p:spPr bwMode="auto">
            <a:xfrm flipV="1">
              <a:off x="3000364" y="3000372"/>
              <a:ext cx="522288" cy="358775"/>
            </a:xfrm>
            <a:prstGeom prst="straightConnector1">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7657" name="AutoShape 9"/>
            <p:cNvSpPr>
              <a:spLocks noChangeShapeType="1"/>
            </p:cNvSpPr>
            <p:nvPr/>
          </p:nvSpPr>
          <p:spPr bwMode="auto">
            <a:xfrm flipV="1">
              <a:off x="4521315" y="2334878"/>
              <a:ext cx="577850" cy="53975"/>
            </a:xfrm>
            <a:prstGeom prst="straightConnector1">
              <a:avLst/>
            </a:prstGeom>
            <a:noFill/>
            <a:ln w="28575">
              <a:solidFill>
                <a:schemeClr val="tx1"/>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7658" name="AutoShape 10"/>
            <p:cNvSpPr>
              <a:spLocks noChangeShapeType="1"/>
            </p:cNvSpPr>
            <p:nvPr/>
          </p:nvSpPr>
          <p:spPr bwMode="auto">
            <a:xfrm flipV="1">
              <a:off x="2500298" y="3357562"/>
              <a:ext cx="488950" cy="369888"/>
            </a:xfrm>
            <a:prstGeom prst="straightConnector1">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7659" name="AutoShape 11"/>
            <p:cNvSpPr>
              <a:spLocks noChangeShapeType="1"/>
            </p:cNvSpPr>
            <p:nvPr/>
          </p:nvSpPr>
          <p:spPr bwMode="auto">
            <a:xfrm flipV="1">
              <a:off x="5050705" y="2296377"/>
              <a:ext cx="566737" cy="53975"/>
            </a:xfrm>
            <a:prstGeom prst="straightConnector1">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7660" name="AutoShape 12"/>
            <p:cNvSpPr>
              <a:spLocks noChangeShapeType="1"/>
            </p:cNvSpPr>
            <p:nvPr/>
          </p:nvSpPr>
          <p:spPr bwMode="auto">
            <a:xfrm flipV="1">
              <a:off x="3512166" y="2807804"/>
              <a:ext cx="544513" cy="184150"/>
            </a:xfrm>
            <a:prstGeom prst="straightConnector1">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7654" name="AutoShape 6"/>
            <p:cNvSpPr>
              <a:spLocks noChangeShapeType="1"/>
            </p:cNvSpPr>
            <p:nvPr/>
          </p:nvSpPr>
          <p:spPr bwMode="auto">
            <a:xfrm flipV="1">
              <a:off x="2519261" y="3473666"/>
              <a:ext cx="488951" cy="260350"/>
            </a:xfrm>
            <a:prstGeom prst="straightConnector1">
              <a:avLst/>
            </a:prstGeom>
            <a:noFill/>
            <a:ln w="2857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ru-RU"/>
            </a:p>
          </p:txBody>
        </p:sp>
        <p:sp>
          <p:nvSpPr>
            <p:cNvPr id="27652" name="AutoShape 4"/>
            <p:cNvSpPr>
              <a:spLocks noChangeShapeType="1"/>
            </p:cNvSpPr>
            <p:nvPr/>
          </p:nvSpPr>
          <p:spPr bwMode="auto">
            <a:xfrm flipV="1">
              <a:off x="5050705" y="3489909"/>
              <a:ext cx="577850" cy="85725"/>
            </a:xfrm>
            <a:prstGeom prst="straightConnector1">
              <a:avLst/>
            </a:prstGeom>
            <a:noFill/>
            <a:ln w="2857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ru-RU"/>
            </a:p>
          </p:txBody>
        </p:sp>
        <p:sp>
          <p:nvSpPr>
            <p:cNvPr id="27650" name="AutoShape 2"/>
            <p:cNvSpPr>
              <a:spLocks noChangeShapeType="1"/>
            </p:cNvSpPr>
            <p:nvPr/>
          </p:nvSpPr>
          <p:spPr bwMode="auto">
            <a:xfrm>
              <a:off x="3000364" y="3500438"/>
              <a:ext cx="512857" cy="80160"/>
            </a:xfrm>
            <a:prstGeom prst="straightConnector1">
              <a:avLst/>
            </a:prstGeom>
            <a:noFill/>
            <a:ln w="2857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ru-RU"/>
            </a:p>
          </p:txBody>
        </p:sp>
        <p:sp>
          <p:nvSpPr>
            <p:cNvPr id="27649" name="AutoShape 1"/>
            <p:cNvSpPr>
              <a:spLocks noChangeShapeType="1"/>
            </p:cNvSpPr>
            <p:nvPr/>
          </p:nvSpPr>
          <p:spPr bwMode="auto">
            <a:xfrm>
              <a:off x="3475851" y="3576260"/>
              <a:ext cx="544513" cy="0"/>
            </a:xfrm>
            <a:prstGeom prst="straightConnector1">
              <a:avLst/>
            </a:prstGeom>
            <a:noFill/>
            <a:ln w="2857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ru-RU"/>
            </a:p>
          </p:txBody>
        </p:sp>
        <p:sp>
          <p:nvSpPr>
            <p:cNvPr id="27653" name="AutoShape 5"/>
            <p:cNvSpPr>
              <a:spLocks noChangeShapeType="1"/>
            </p:cNvSpPr>
            <p:nvPr/>
          </p:nvSpPr>
          <p:spPr bwMode="auto">
            <a:xfrm>
              <a:off x="4523427" y="3487808"/>
              <a:ext cx="522288" cy="85725"/>
            </a:xfrm>
            <a:prstGeom prst="straightConnector1">
              <a:avLst/>
            </a:prstGeom>
            <a:noFill/>
            <a:ln w="2857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ru-RU"/>
            </a:p>
          </p:txBody>
        </p:sp>
        <p:sp>
          <p:nvSpPr>
            <p:cNvPr id="27651" name="AutoShape 3"/>
            <p:cNvSpPr>
              <a:spLocks noChangeShapeType="1"/>
            </p:cNvSpPr>
            <p:nvPr/>
          </p:nvSpPr>
          <p:spPr bwMode="auto">
            <a:xfrm flipV="1">
              <a:off x="4011177" y="3483745"/>
              <a:ext cx="566737" cy="85725"/>
            </a:xfrm>
            <a:prstGeom prst="straightConnector1">
              <a:avLst/>
            </a:prstGeom>
            <a:noFill/>
            <a:ln w="2857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ru-RU"/>
            </a:p>
          </p:txBody>
        </p:sp>
      </p:grpSp>
      <p:sp>
        <p:nvSpPr>
          <p:cNvPr id="20" name="Прямоугольник 19"/>
          <p:cNvSpPr/>
          <p:nvPr/>
        </p:nvSpPr>
        <p:spPr>
          <a:xfrm>
            <a:off x="571472" y="642918"/>
            <a:ext cx="4143404" cy="738664"/>
          </a:xfrm>
          <a:prstGeom prst="rect">
            <a:avLst/>
          </a:prstGeom>
        </p:spPr>
        <p:txBody>
          <a:bodyPr wrap="square">
            <a:spAutoFit/>
          </a:bodyPr>
          <a:lstStyle/>
          <a:p>
            <a:pPr algn="ctr">
              <a:spcAft>
                <a:spcPts val="0"/>
              </a:spcAft>
            </a:pPr>
            <a:r>
              <a:rPr lang="ru-RU" sz="1400" b="1" dirty="0" smtClean="0">
                <a:solidFill>
                  <a:srgbClr val="0070C0"/>
                </a:solidFill>
                <a:latin typeface="Times New Roman" pitchFamily="18" charset="0"/>
                <a:ea typeface="Calibri"/>
                <a:cs typeface="Times New Roman" pitchFamily="18" charset="0"/>
              </a:rPr>
              <a:t>Изменение плотности снежного наката </a:t>
            </a:r>
          </a:p>
          <a:p>
            <a:pPr algn="ctr">
              <a:spcAft>
                <a:spcPts val="0"/>
              </a:spcAft>
            </a:pPr>
            <a:r>
              <a:rPr lang="ru-RU" sz="1400" b="1" dirty="0" smtClean="0">
                <a:solidFill>
                  <a:srgbClr val="0070C0"/>
                </a:solidFill>
                <a:latin typeface="Times New Roman" pitchFamily="18" charset="0"/>
                <a:ea typeface="Calibri"/>
                <a:cs typeface="Times New Roman" pitchFamily="18" charset="0"/>
              </a:rPr>
              <a:t>под влиянием проходящих транспортных средств</a:t>
            </a:r>
            <a:endParaRPr lang="ru-RU" sz="1400" dirty="0">
              <a:solidFill>
                <a:srgbClr val="0070C0"/>
              </a:solidFill>
              <a:latin typeface="Times New Roman" pitchFamily="18" charset="0"/>
              <a:cs typeface="Times New Roman" pitchFamily="18" charset="0"/>
            </a:endParaRPr>
          </a:p>
        </p:txBody>
      </p:sp>
      <p:sp>
        <p:nvSpPr>
          <p:cNvPr id="21" name="Прямоугольник 20"/>
          <p:cNvSpPr/>
          <p:nvPr/>
        </p:nvSpPr>
        <p:spPr>
          <a:xfrm>
            <a:off x="428596" y="4143380"/>
            <a:ext cx="4572000" cy="523220"/>
          </a:xfrm>
          <a:prstGeom prst="rect">
            <a:avLst/>
          </a:prstGeom>
        </p:spPr>
        <p:txBody>
          <a:bodyPr>
            <a:spAutoFit/>
          </a:bodyPr>
          <a:lstStyle/>
          <a:p>
            <a:pPr algn="ctr">
              <a:spcAft>
                <a:spcPts val="0"/>
              </a:spcAft>
            </a:pPr>
            <a:r>
              <a:rPr lang="ru-RU" sz="1400" dirty="0" smtClean="0">
                <a:latin typeface="Times New Roman" pitchFamily="18" charset="0"/>
                <a:ea typeface="Calibri"/>
                <a:cs typeface="Times New Roman" pitchFamily="18" charset="0"/>
              </a:rPr>
              <a:t> сплошная линия – участки углубления колеи; </a:t>
            </a:r>
          </a:p>
          <a:p>
            <a:pPr algn="ctr">
              <a:spcAft>
                <a:spcPts val="0"/>
              </a:spcAft>
            </a:pPr>
            <a:r>
              <a:rPr lang="ru-RU" sz="1400" dirty="0" smtClean="0">
                <a:latin typeface="Times New Roman" pitchFamily="18" charset="0"/>
                <a:ea typeface="Calibri"/>
                <a:cs typeface="Times New Roman" pitchFamily="18" charset="0"/>
              </a:rPr>
              <a:t>пунктирная линия – участки обочин</a:t>
            </a:r>
            <a:endParaRPr lang="ru-RU" sz="1400" dirty="0">
              <a:latin typeface="Times New Roman" pitchFamily="18" charset="0"/>
              <a:ea typeface="Calibri"/>
              <a:cs typeface="Times New Roman" pitchFamily="18" charset="0"/>
            </a:endParaRPr>
          </a:p>
        </p:txBody>
      </p:sp>
      <p:pic>
        <p:nvPicPr>
          <p:cNvPr id="22" name="Рисунок 21"/>
          <p:cNvPicPr/>
          <p:nvPr/>
        </p:nvPicPr>
        <p:blipFill>
          <a:blip r:embed="rId3" cstate="print"/>
          <a:srcRect/>
          <a:stretch>
            <a:fillRect/>
          </a:stretch>
        </p:blipFill>
        <p:spPr bwMode="auto">
          <a:xfrm>
            <a:off x="4714876" y="1357298"/>
            <a:ext cx="4167200" cy="2357454"/>
          </a:xfrm>
          <a:prstGeom prst="rect">
            <a:avLst/>
          </a:prstGeom>
          <a:noFill/>
          <a:ln w="9525">
            <a:noFill/>
            <a:miter lim="800000"/>
            <a:headEnd/>
            <a:tailEnd/>
          </a:ln>
        </p:spPr>
      </p:pic>
      <p:sp>
        <p:nvSpPr>
          <p:cNvPr id="27661" name="Rectangle 13"/>
          <p:cNvSpPr>
            <a:spLocks noChangeArrowheads="1"/>
          </p:cNvSpPr>
          <p:nvPr/>
        </p:nvSpPr>
        <p:spPr bwMode="auto">
          <a:xfrm>
            <a:off x="4643438" y="619834"/>
            <a:ext cx="4286280"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Зависимость плотности снежного наката </a:t>
            </a:r>
            <a:r>
              <a:rPr kumimoji="0" lang="ru-RU" sz="1400" b="1" i="0" u="none" strike="noStrike" cap="none" normalizeH="0" baseline="0" dirty="0" err="1" smtClean="0">
                <a:ln>
                  <a:noFill/>
                </a:ln>
                <a:solidFill>
                  <a:srgbClr val="0070C0"/>
                </a:solidFill>
                <a:effectLst/>
                <a:latin typeface="Times New Roman" pitchFamily="18" charset="0"/>
                <a:ea typeface="Calibri" pitchFamily="34" charset="0"/>
                <a:cs typeface="Times New Roman" pitchFamily="18" charset="0"/>
              </a:rPr>
              <a:t>р</a:t>
            </a:r>
            <a:r>
              <a:rPr kumimoji="0" lang="ru-RU" sz="14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 от</a:t>
            </a:r>
            <a:endParaRPr kumimoji="0" lang="ru-RU" sz="1400" b="0" i="0" u="none" strike="noStrike" cap="none" normalizeH="0" baseline="0" dirty="0" smtClean="0">
              <a:ln>
                <a:noFill/>
              </a:ln>
              <a:solidFill>
                <a:srgbClr val="0070C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количества прошедших транспортных средств N</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при начальной плотности снега 70 кг/м</a:t>
            </a:r>
            <a:r>
              <a:rPr kumimoji="0" lang="ru-RU" sz="1400" b="1" i="0" u="none" strike="noStrike" cap="none" normalizeH="0" baseline="30000" dirty="0" smtClean="0">
                <a:ln>
                  <a:noFill/>
                </a:ln>
                <a:solidFill>
                  <a:srgbClr val="0070C0"/>
                </a:solidFill>
                <a:effectLst/>
                <a:latin typeface="Times New Roman" pitchFamily="18" charset="0"/>
                <a:ea typeface="Calibri" pitchFamily="34" charset="0"/>
                <a:cs typeface="Times New Roman" pitchFamily="18" charset="0"/>
              </a:rPr>
              <a:t>3</a:t>
            </a:r>
            <a:r>
              <a:rPr kumimoji="0" lang="ru-RU" sz="1400" b="0" i="0" u="none" strike="noStrike" cap="none" normalizeH="0" baseline="0" dirty="0" smtClean="0">
                <a:ln>
                  <a:noFill/>
                </a:ln>
                <a:solidFill>
                  <a:srgbClr val="0070C0"/>
                </a:solidFill>
                <a:effectLst/>
                <a:latin typeface="Times New Roman" pitchFamily="18" charset="0"/>
                <a:cs typeface="Times New Roman" pitchFamily="18" charset="0"/>
              </a:rPr>
              <a:t> </a:t>
            </a:r>
          </a:p>
        </p:txBody>
      </p:sp>
      <p:sp>
        <p:nvSpPr>
          <p:cNvPr id="25" name="Прямоугольник 24"/>
          <p:cNvSpPr/>
          <p:nvPr/>
        </p:nvSpPr>
        <p:spPr>
          <a:xfrm>
            <a:off x="4572000" y="3857628"/>
            <a:ext cx="4572000" cy="523220"/>
          </a:xfrm>
          <a:prstGeom prst="rect">
            <a:avLst/>
          </a:prstGeom>
        </p:spPr>
        <p:txBody>
          <a:bodyPr>
            <a:spAutoFit/>
          </a:bodyPr>
          <a:lstStyle/>
          <a:p>
            <a:pPr algn="ctr"/>
            <a:r>
              <a:rPr lang="ru-RU" sz="1400" b="1" dirty="0" smtClean="0">
                <a:solidFill>
                  <a:srgbClr val="0070C0"/>
                </a:solidFill>
                <a:latin typeface="Times New Roman" pitchFamily="18" charset="0"/>
                <a:cs typeface="Times New Roman" pitchFamily="18" charset="0"/>
              </a:rPr>
              <a:t>Зависимость прочности снега </a:t>
            </a:r>
          </a:p>
          <a:p>
            <a:pPr algn="ctr"/>
            <a:r>
              <a:rPr lang="ru-RU" sz="1400" b="1" dirty="0" smtClean="0">
                <a:solidFill>
                  <a:srgbClr val="0070C0"/>
                </a:solidFill>
                <a:latin typeface="Times New Roman" pitchFamily="18" charset="0"/>
                <a:cs typeface="Times New Roman" pitchFamily="18" charset="0"/>
              </a:rPr>
              <a:t>от температуры воздуха</a:t>
            </a:r>
            <a:endParaRPr lang="ru-RU" sz="1400" dirty="0">
              <a:solidFill>
                <a:srgbClr val="0070C0"/>
              </a:solidFill>
              <a:latin typeface="Times New Roman" pitchFamily="18" charset="0"/>
              <a:cs typeface="Times New Roman" pitchFamily="18" charset="0"/>
            </a:endParaRPr>
          </a:p>
        </p:txBody>
      </p:sp>
      <p:sp>
        <p:nvSpPr>
          <p:cNvPr id="27662" name="Rectangle 14"/>
          <p:cNvSpPr>
            <a:spLocks noChangeArrowheads="1"/>
          </p:cNvSpPr>
          <p:nvPr/>
        </p:nvSpPr>
        <p:spPr bwMode="auto">
          <a:xfrm>
            <a:off x="714348" y="4929198"/>
            <a:ext cx="4286280" cy="17697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кривые 1-4 при плотности снега  0,30-0,60 т/м</a:t>
            </a:r>
            <a:r>
              <a:rPr kumimoji="0" lang="ru-RU" sz="14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3</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кривая 5– данные А.П.Васильева при плотности снежного наката 0,30-0,60 т/м</a:t>
            </a:r>
            <a:r>
              <a:rPr kumimoji="0" lang="ru-RU" sz="14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3</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пунктирная линия – по данным А.К.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Киялбаева</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и Р.Ж.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Досбаевой</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при снежно-ледяном накате  0,50-0,75 т/м</a:t>
            </a:r>
            <a:r>
              <a:rPr kumimoji="0" lang="ru-RU" sz="14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3</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после  обработки эндотермическими химическими реагентами</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42" name="Picture 2"/>
          <p:cNvPicPr>
            <a:picLocks noChangeAspect="1" noChangeArrowheads="1"/>
          </p:cNvPicPr>
          <p:nvPr/>
        </p:nvPicPr>
        <p:blipFill>
          <a:blip r:embed="rId4" cstate="print"/>
          <a:srcRect/>
          <a:stretch>
            <a:fillRect/>
          </a:stretch>
        </p:blipFill>
        <p:spPr bwMode="auto">
          <a:xfrm>
            <a:off x="5000628" y="4429132"/>
            <a:ext cx="3786214" cy="2085996"/>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857224" y="1714489"/>
          <a:ext cx="7643871" cy="2643206"/>
        </p:xfrm>
        <a:graphic>
          <a:graphicData uri="http://schemas.openxmlformats.org/drawingml/2006/table">
            <a:tbl>
              <a:tblPr/>
              <a:tblGrid>
                <a:gridCol w="1890871">
                  <a:extLst>
                    <a:ext uri="{9D8B030D-6E8A-4147-A177-3AD203B41FA5}">
                      <a16:colId xmlns:a16="http://schemas.microsoft.com/office/drawing/2014/main" val="20000"/>
                    </a:ext>
                  </a:extLst>
                </a:gridCol>
                <a:gridCol w="563442">
                  <a:extLst>
                    <a:ext uri="{9D8B030D-6E8A-4147-A177-3AD203B41FA5}">
                      <a16:colId xmlns:a16="http://schemas.microsoft.com/office/drawing/2014/main" val="20001"/>
                    </a:ext>
                  </a:extLst>
                </a:gridCol>
                <a:gridCol w="564238">
                  <a:extLst>
                    <a:ext uri="{9D8B030D-6E8A-4147-A177-3AD203B41FA5}">
                      <a16:colId xmlns:a16="http://schemas.microsoft.com/office/drawing/2014/main" val="20002"/>
                    </a:ext>
                  </a:extLst>
                </a:gridCol>
                <a:gridCol w="564238">
                  <a:extLst>
                    <a:ext uri="{9D8B030D-6E8A-4147-A177-3AD203B41FA5}">
                      <a16:colId xmlns:a16="http://schemas.microsoft.com/office/drawing/2014/main" val="20003"/>
                    </a:ext>
                  </a:extLst>
                </a:gridCol>
                <a:gridCol w="676449">
                  <a:extLst>
                    <a:ext uri="{9D8B030D-6E8A-4147-A177-3AD203B41FA5}">
                      <a16:colId xmlns:a16="http://schemas.microsoft.com/office/drawing/2014/main" val="20004"/>
                    </a:ext>
                  </a:extLst>
                </a:gridCol>
                <a:gridCol w="677245">
                  <a:extLst>
                    <a:ext uri="{9D8B030D-6E8A-4147-A177-3AD203B41FA5}">
                      <a16:colId xmlns:a16="http://schemas.microsoft.com/office/drawing/2014/main" val="20005"/>
                    </a:ext>
                  </a:extLst>
                </a:gridCol>
                <a:gridCol w="676449">
                  <a:extLst>
                    <a:ext uri="{9D8B030D-6E8A-4147-A177-3AD203B41FA5}">
                      <a16:colId xmlns:a16="http://schemas.microsoft.com/office/drawing/2014/main" val="20006"/>
                    </a:ext>
                  </a:extLst>
                </a:gridCol>
                <a:gridCol w="677245">
                  <a:extLst>
                    <a:ext uri="{9D8B030D-6E8A-4147-A177-3AD203B41FA5}">
                      <a16:colId xmlns:a16="http://schemas.microsoft.com/office/drawing/2014/main" val="20007"/>
                    </a:ext>
                  </a:extLst>
                </a:gridCol>
                <a:gridCol w="676449">
                  <a:extLst>
                    <a:ext uri="{9D8B030D-6E8A-4147-A177-3AD203B41FA5}">
                      <a16:colId xmlns:a16="http://schemas.microsoft.com/office/drawing/2014/main" val="20008"/>
                    </a:ext>
                  </a:extLst>
                </a:gridCol>
                <a:gridCol w="677245">
                  <a:extLst>
                    <a:ext uri="{9D8B030D-6E8A-4147-A177-3AD203B41FA5}">
                      <a16:colId xmlns:a16="http://schemas.microsoft.com/office/drawing/2014/main" val="20009"/>
                    </a:ext>
                  </a:extLst>
                </a:gridCol>
              </a:tblGrid>
              <a:tr h="406091">
                <a:tc>
                  <a:txBody>
                    <a:bodyPr/>
                    <a:lstStyle/>
                    <a:p>
                      <a:pPr algn="ctr">
                        <a:lnSpc>
                          <a:spcPct val="115000"/>
                        </a:lnSpc>
                        <a:spcAft>
                          <a:spcPts val="0"/>
                        </a:spcAft>
                      </a:pPr>
                      <a:r>
                        <a:rPr lang="ru-RU" sz="1400" b="1" dirty="0">
                          <a:latin typeface="Times New Roman" pitchFamily="18" charset="0"/>
                          <a:ea typeface="Calibri"/>
                          <a:cs typeface="Times New Roman" pitchFamily="18" charset="0"/>
                        </a:rPr>
                        <a:t>Температура, °С</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-3</a:t>
                      </a: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-6</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-9</a:t>
                      </a: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-12</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-15</a:t>
                      </a: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-18</a:t>
                      </a: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-21</a:t>
                      </a: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-24</a:t>
                      </a: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-27</a:t>
                      </a: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53515">
                <a:tc>
                  <a:txBody>
                    <a:bodyPr/>
                    <a:lstStyle/>
                    <a:p>
                      <a:pPr algn="ctr">
                        <a:lnSpc>
                          <a:spcPct val="115000"/>
                        </a:lnSpc>
                        <a:spcAft>
                          <a:spcPts val="0"/>
                        </a:spcAft>
                      </a:pPr>
                      <a:r>
                        <a:rPr lang="ru-RU" sz="1400" dirty="0">
                          <a:latin typeface="Times New Roman" pitchFamily="18" charset="0"/>
                          <a:ea typeface="Calibri"/>
                          <a:cs typeface="Times New Roman" pitchFamily="18" charset="0"/>
                        </a:rPr>
                        <a:t>Твердость, кг/см</a:t>
                      </a:r>
                      <a:r>
                        <a:rPr lang="ru-RU" sz="1400" baseline="30000" dirty="0">
                          <a:latin typeface="Times New Roman" pitchFamily="18" charset="0"/>
                          <a:ea typeface="Calibri"/>
                          <a:cs typeface="Times New Roman" pitchFamily="18" charset="0"/>
                        </a:rPr>
                        <a:t>2</a:t>
                      </a:r>
                      <a:r>
                        <a:rPr lang="ru-RU" sz="1400" dirty="0">
                          <a:latin typeface="Times New Roman" pitchFamily="18" charset="0"/>
                          <a:ea typeface="Calibri"/>
                          <a:cs typeface="Times New Roman" pitchFamily="18" charset="0"/>
                        </a:rPr>
                        <a:t>     (без обработки х.р.)</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4,5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14,0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22,5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841800">
                <a:tc>
                  <a:txBody>
                    <a:bodyPr/>
                    <a:lstStyle/>
                    <a:p>
                      <a:pPr algn="ctr">
                        <a:lnSpc>
                          <a:spcPct val="115000"/>
                        </a:lnSpc>
                        <a:spcAft>
                          <a:spcPts val="0"/>
                        </a:spcAft>
                      </a:pPr>
                      <a:r>
                        <a:rPr lang="ru-RU" sz="1400" dirty="0">
                          <a:latin typeface="Times New Roman" pitchFamily="18" charset="0"/>
                          <a:ea typeface="Calibri"/>
                          <a:cs typeface="Times New Roman" pitchFamily="18" charset="0"/>
                        </a:rPr>
                        <a:t>Твердость, кг/см</a:t>
                      </a:r>
                      <a:r>
                        <a:rPr lang="ru-RU" sz="1400" baseline="30000" dirty="0">
                          <a:latin typeface="Times New Roman" pitchFamily="18" charset="0"/>
                          <a:ea typeface="Calibri"/>
                          <a:cs typeface="Times New Roman" pitchFamily="18" charset="0"/>
                        </a:rPr>
                        <a:t>2</a:t>
                      </a:r>
                      <a:r>
                        <a:rPr lang="ru-RU" sz="1400" dirty="0">
                          <a:latin typeface="Times New Roman" pitchFamily="18" charset="0"/>
                          <a:ea typeface="Calibri"/>
                          <a:cs typeface="Times New Roman" pitchFamily="18" charset="0"/>
                        </a:rPr>
                        <a:t>            (с обработкой </a:t>
                      </a:r>
                      <a:r>
                        <a:rPr lang="ru-RU" sz="1400" dirty="0" err="1" smtClean="0">
                          <a:latin typeface="Times New Roman" pitchFamily="18" charset="0"/>
                          <a:ea typeface="Calibri"/>
                          <a:cs typeface="Times New Roman" pitchFamily="18" charset="0"/>
                        </a:rPr>
                        <a:t>эндо-термическими</a:t>
                      </a:r>
                      <a:r>
                        <a:rPr lang="ru-RU" sz="1400" dirty="0" smtClean="0">
                          <a:latin typeface="Times New Roman" pitchFamily="18" charset="0"/>
                          <a:ea typeface="Calibri"/>
                          <a:cs typeface="Times New Roman" pitchFamily="18" charset="0"/>
                        </a:rPr>
                        <a:t> </a:t>
                      </a:r>
                      <a:r>
                        <a:rPr lang="ru-RU" sz="1400" dirty="0">
                          <a:latin typeface="Times New Roman" pitchFamily="18" charset="0"/>
                          <a:ea typeface="Calibri"/>
                          <a:cs typeface="Times New Roman" pitchFamily="18" charset="0"/>
                        </a:rPr>
                        <a:t>х.р.)</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1,01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2,57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8,56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13,78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16,41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20,23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21,72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841800">
                <a:tc>
                  <a:txBody>
                    <a:bodyPr/>
                    <a:lstStyle/>
                    <a:p>
                      <a:pPr algn="ctr">
                        <a:lnSpc>
                          <a:spcPct val="115000"/>
                        </a:lnSpc>
                        <a:spcAft>
                          <a:spcPts val="0"/>
                        </a:spcAft>
                      </a:pPr>
                      <a:r>
                        <a:rPr lang="ru-RU" sz="1400" dirty="0">
                          <a:latin typeface="Times New Roman" pitchFamily="18" charset="0"/>
                          <a:ea typeface="Calibri"/>
                          <a:cs typeface="Times New Roman" pitchFamily="18" charset="0"/>
                        </a:rPr>
                        <a:t>Твердость, кг/см</a:t>
                      </a:r>
                      <a:r>
                        <a:rPr lang="ru-RU" sz="1400" baseline="30000" dirty="0">
                          <a:latin typeface="Times New Roman" pitchFamily="18" charset="0"/>
                          <a:ea typeface="Calibri"/>
                          <a:cs typeface="Times New Roman" pitchFamily="18" charset="0"/>
                        </a:rPr>
                        <a:t>2</a:t>
                      </a:r>
                      <a:r>
                        <a:rPr lang="ru-RU" sz="1400" dirty="0">
                          <a:latin typeface="Times New Roman" pitchFamily="18" charset="0"/>
                          <a:ea typeface="Calibri"/>
                          <a:cs typeface="Times New Roman" pitchFamily="18" charset="0"/>
                        </a:rPr>
                        <a:t>               (с обработкой </a:t>
                      </a:r>
                      <a:r>
                        <a:rPr lang="ru-RU" sz="1400" dirty="0" err="1">
                          <a:latin typeface="Times New Roman" pitchFamily="18" charset="0"/>
                          <a:ea typeface="Calibri"/>
                          <a:cs typeface="Times New Roman" pitchFamily="18" charset="0"/>
                        </a:rPr>
                        <a:t>экзо-термическими</a:t>
                      </a:r>
                      <a:r>
                        <a:rPr lang="ru-RU" sz="1400" dirty="0">
                          <a:latin typeface="Times New Roman" pitchFamily="18" charset="0"/>
                          <a:ea typeface="Calibri"/>
                          <a:cs typeface="Times New Roman" pitchFamily="18" charset="0"/>
                        </a:rPr>
                        <a:t> х.р.)</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1,12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2,22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3,82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7,21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11,14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16,68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18,92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20,11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22,21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5121" name="Rectangle 1"/>
          <p:cNvSpPr>
            <a:spLocks noChangeArrowheads="1"/>
          </p:cNvSpPr>
          <p:nvPr/>
        </p:nvSpPr>
        <p:spPr bwMode="auto">
          <a:xfrm>
            <a:off x="500034" y="595622"/>
            <a:ext cx="8143932"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Значение твердости снега при различной температуре воздуха</a:t>
            </a:r>
            <a:endParaRPr kumimoji="0" lang="ru-RU" sz="24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rgbClr val="0070C0"/>
              </a:solidFill>
              <a:effectLst/>
              <a:latin typeface="Arial" pitchFamily="34" charset="0"/>
              <a:cs typeface="Arial" pitchFamily="34" charset="0"/>
            </a:endParaRPr>
          </a:p>
        </p:txBody>
      </p:sp>
      <p:sp>
        <p:nvSpPr>
          <p:cNvPr id="8193" name="Rectangle 1"/>
          <p:cNvSpPr>
            <a:spLocks noChangeArrowheads="1"/>
          </p:cNvSpPr>
          <p:nvPr/>
        </p:nvSpPr>
        <p:spPr bwMode="auto">
          <a:xfrm>
            <a:off x="928662" y="4786322"/>
            <a:ext cx="7572428"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lang="ru-RU" sz="1400" dirty="0" smtClean="0">
                <a:latin typeface="Times New Roman" pitchFamily="18" charset="0"/>
                <a:ea typeface="Calibri" pitchFamily="34" charset="0"/>
                <a:cs typeface="Times New Roman" pitchFamily="18" charset="0"/>
              </a:rPr>
              <a:t>С</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тепень воздействие химических реагентов на снижение твердости снежно-ледяного наката и ослабления его прочности зависит  от их вида.    </a:t>
            </a: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571471" y="1394807"/>
          <a:ext cx="7929619" cy="5298993"/>
        </p:xfrm>
        <a:graphic>
          <a:graphicData uri="http://schemas.openxmlformats.org/drawingml/2006/table">
            <a:tbl>
              <a:tblPr/>
              <a:tblGrid>
                <a:gridCol w="1600688">
                  <a:extLst>
                    <a:ext uri="{9D8B030D-6E8A-4147-A177-3AD203B41FA5}">
                      <a16:colId xmlns:a16="http://schemas.microsoft.com/office/drawing/2014/main" val="20000"/>
                    </a:ext>
                  </a:extLst>
                </a:gridCol>
                <a:gridCol w="3570501">
                  <a:extLst>
                    <a:ext uri="{9D8B030D-6E8A-4147-A177-3AD203B41FA5}">
                      <a16:colId xmlns:a16="http://schemas.microsoft.com/office/drawing/2014/main" val="20001"/>
                    </a:ext>
                  </a:extLst>
                </a:gridCol>
                <a:gridCol w="1372267">
                  <a:extLst>
                    <a:ext uri="{9D8B030D-6E8A-4147-A177-3AD203B41FA5}">
                      <a16:colId xmlns:a16="http://schemas.microsoft.com/office/drawing/2014/main" val="20002"/>
                    </a:ext>
                  </a:extLst>
                </a:gridCol>
                <a:gridCol w="1386163">
                  <a:extLst>
                    <a:ext uri="{9D8B030D-6E8A-4147-A177-3AD203B41FA5}">
                      <a16:colId xmlns:a16="http://schemas.microsoft.com/office/drawing/2014/main" val="20003"/>
                    </a:ext>
                  </a:extLst>
                </a:gridCol>
              </a:tblGrid>
              <a:tr h="455376">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Категория</a:t>
                      </a:r>
                      <a:endParaRPr lang="ru-RU" sz="1400" dirty="0">
                        <a:latin typeface="Times New Roman" pitchFamily="18" charset="0"/>
                        <a:ea typeface="Calibri"/>
                        <a:cs typeface="Times New Roman" pitchFamily="18" charset="0"/>
                      </a:endParaRPr>
                    </a:p>
                    <a:p>
                      <a:pPr algn="ctr">
                        <a:lnSpc>
                          <a:spcPct val="115000"/>
                        </a:lnSpc>
                        <a:spcAft>
                          <a:spcPts val="0"/>
                        </a:spcAft>
                      </a:pPr>
                      <a:r>
                        <a:rPr lang="ru-RU" sz="1400" b="1" dirty="0">
                          <a:latin typeface="Times New Roman" pitchFamily="18" charset="0"/>
                          <a:ea typeface="Calibri"/>
                          <a:cs typeface="Times New Roman" pitchFamily="18" charset="0"/>
                        </a:rPr>
                        <a:t>снега и льда</a:t>
                      </a:r>
                      <a:endParaRPr lang="ru-RU" sz="1400" dirty="0">
                        <a:latin typeface="Times New Roman" pitchFamily="18" charset="0"/>
                        <a:ea typeface="Calibri"/>
                        <a:cs typeface="Times New Roman" pitchFamily="18" charset="0"/>
                      </a:endParaRP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Причины формирования</a:t>
                      </a:r>
                      <a:endParaRPr lang="ru-RU" sz="1400" dirty="0">
                        <a:latin typeface="Times New Roman" pitchFamily="18" charset="0"/>
                        <a:ea typeface="Calibri"/>
                        <a:cs typeface="Times New Roman" pitchFamily="18" charset="0"/>
                      </a:endParaRP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Плотность</a:t>
                      </a:r>
                      <a:endParaRPr lang="ru-RU" sz="1400">
                        <a:latin typeface="Times New Roman" pitchFamily="18" charset="0"/>
                        <a:ea typeface="Calibri"/>
                        <a:cs typeface="Times New Roman" pitchFamily="18" charset="0"/>
                      </a:endParaRPr>
                    </a:p>
                    <a:p>
                      <a:pPr algn="ctr">
                        <a:lnSpc>
                          <a:spcPct val="115000"/>
                        </a:lnSpc>
                        <a:spcAft>
                          <a:spcPts val="0"/>
                        </a:spcAft>
                      </a:pPr>
                      <a:r>
                        <a:rPr lang="ru-RU" sz="1400" b="1">
                          <a:latin typeface="Times New Roman" pitchFamily="18" charset="0"/>
                          <a:ea typeface="Calibri"/>
                          <a:cs typeface="Times New Roman" pitchFamily="18" charset="0"/>
                        </a:rPr>
                        <a:t>кг/м</a:t>
                      </a:r>
                      <a:r>
                        <a:rPr lang="ru-RU" sz="1400" b="1" baseline="30000">
                          <a:latin typeface="Times New Roman" pitchFamily="18" charset="0"/>
                          <a:ea typeface="Calibri"/>
                          <a:cs typeface="Times New Roman" pitchFamily="18" charset="0"/>
                        </a:rPr>
                        <a:t>3</a:t>
                      </a:r>
                      <a:endParaRPr lang="ru-RU" sz="1400">
                        <a:latin typeface="Times New Roman" pitchFamily="18" charset="0"/>
                        <a:ea typeface="Calibri"/>
                        <a:cs typeface="Times New Roman" pitchFamily="18" charset="0"/>
                      </a:endParaRP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Твердость,</a:t>
                      </a:r>
                      <a:endParaRPr lang="ru-RU" sz="1400" dirty="0">
                        <a:latin typeface="Times New Roman" pitchFamily="18" charset="0"/>
                        <a:ea typeface="Calibri"/>
                        <a:cs typeface="Times New Roman" pitchFamily="18" charset="0"/>
                      </a:endParaRPr>
                    </a:p>
                    <a:p>
                      <a:pPr algn="ctr">
                        <a:lnSpc>
                          <a:spcPct val="115000"/>
                        </a:lnSpc>
                        <a:spcAft>
                          <a:spcPts val="0"/>
                        </a:spcAft>
                      </a:pPr>
                      <a:r>
                        <a:rPr lang="ru-RU" sz="1400" b="1" dirty="0">
                          <a:latin typeface="Times New Roman" pitchFamily="18" charset="0"/>
                          <a:ea typeface="Calibri"/>
                          <a:cs typeface="Times New Roman" pitchFamily="18" charset="0"/>
                        </a:rPr>
                        <a:t>кг/см</a:t>
                      </a:r>
                      <a:r>
                        <a:rPr lang="ru-RU" sz="1400" b="1" baseline="30000" dirty="0">
                          <a:latin typeface="Times New Roman" pitchFamily="18" charset="0"/>
                          <a:ea typeface="Calibri"/>
                          <a:cs typeface="Times New Roman" pitchFamily="18" charset="0"/>
                        </a:rPr>
                        <a:t>2</a:t>
                      </a:r>
                      <a:endParaRPr lang="ru-RU" sz="1400" dirty="0">
                        <a:latin typeface="Times New Roman" pitchFamily="18" charset="0"/>
                        <a:ea typeface="Calibri"/>
                        <a:cs typeface="Times New Roman" pitchFamily="18" charset="0"/>
                      </a:endParaRP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55376">
                <a:tc>
                  <a:txBody>
                    <a:bodyPr/>
                    <a:lstStyle/>
                    <a:p>
                      <a:pPr algn="ctr">
                        <a:lnSpc>
                          <a:spcPct val="115000"/>
                        </a:lnSpc>
                        <a:spcAft>
                          <a:spcPts val="0"/>
                        </a:spcAft>
                      </a:pPr>
                      <a:r>
                        <a:rPr lang="ru-RU" sz="1400" dirty="0">
                          <a:latin typeface="Times New Roman" pitchFamily="18" charset="0"/>
                          <a:ea typeface="Calibri"/>
                          <a:cs typeface="Times New Roman" pitchFamily="18" charset="0"/>
                        </a:rPr>
                        <a:t>Изморозь</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Сублимация водяного пара, дымка,</a:t>
                      </a:r>
                    </a:p>
                    <a:p>
                      <a:pPr algn="ctr">
                        <a:lnSpc>
                          <a:spcPct val="115000"/>
                        </a:lnSpc>
                        <a:spcAft>
                          <a:spcPts val="0"/>
                        </a:spcAft>
                      </a:pPr>
                      <a:r>
                        <a:rPr lang="ru-RU" sz="1400" dirty="0">
                          <a:latin typeface="Times New Roman" pitchFamily="18" charset="0"/>
                          <a:ea typeface="Calibri"/>
                          <a:cs typeface="Times New Roman" pitchFamily="18" charset="0"/>
                        </a:rPr>
                        <a:t>туман</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500-700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40-90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55376">
                <a:tc>
                  <a:txBody>
                    <a:bodyPr/>
                    <a:lstStyle/>
                    <a:p>
                      <a:pPr algn="ctr">
                        <a:lnSpc>
                          <a:spcPct val="115000"/>
                        </a:lnSpc>
                        <a:spcAft>
                          <a:spcPts val="0"/>
                        </a:spcAft>
                      </a:pPr>
                      <a:r>
                        <a:rPr lang="ru-RU" sz="1400" dirty="0">
                          <a:latin typeface="Times New Roman" pitchFamily="18" charset="0"/>
                          <a:ea typeface="Calibri"/>
                          <a:cs typeface="Times New Roman" pitchFamily="18" charset="0"/>
                        </a:rPr>
                        <a:t>Гололед</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Понижение температуры после дождя, дождь, морось</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700-900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90-200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38441">
                <a:tc>
                  <a:txBody>
                    <a:bodyPr/>
                    <a:lstStyle/>
                    <a:p>
                      <a:pPr algn="ctr">
                        <a:lnSpc>
                          <a:spcPct val="115000"/>
                        </a:lnSpc>
                        <a:spcAft>
                          <a:spcPts val="0"/>
                        </a:spcAft>
                      </a:pPr>
                      <a:r>
                        <a:rPr lang="ru-RU" sz="1400" dirty="0">
                          <a:latin typeface="Times New Roman" pitchFamily="18" charset="0"/>
                          <a:ea typeface="Calibri"/>
                          <a:cs typeface="Times New Roman" pitchFamily="18" charset="0"/>
                        </a:rPr>
                        <a:t>Снежный покров</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во время снегопадов</a:t>
                      </a:r>
                    </a:p>
                    <a:p>
                      <a:pPr algn="ctr">
                        <a:lnSpc>
                          <a:spcPct val="115000"/>
                        </a:lnSpc>
                        <a:spcAft>
                          <a:spcPts val="0"/>
                        </a:spcAft>
                      </a:pPr>
                      <a:r>
                        <a:rPr lang="ru-RU" sz="1400" dirty="0">
                          <a:latin typeface="Times New Roman" pitchFamily="18" charset="0"/>
                          <a:ea typeface="Calibri"/>
                          <a:cs typeface="Times New Roman" pitchFamily="18" charset="0"/>
                        </a:rPr>
                        <a:t>ветровой перенос</a:t>
                      </a:r>
                    </a:p>
                    <a:p>
                      <a:pPr algn="ctr">
                        <a:lnSpc>
                          <a:spcPct val="115000"/>
                        </a:lnSpc>
                        <a:spcAft>
                          <a:spcPts val="0"/>
                        </a:spcAft>
                      </a:pPr>
                      <a:r>
                        <a:rPr lang="ru-RU" sz="1400" dirty="0">
                          <a:latin typeface="Times New Roman" pitchFamily="18" charset="0"/>
                          <a:ea typeface="Calibri"/>
                          <a:cs typeface="Times New Roman" pitchFamily="18" charset="0"/>
                        </a:rPr>
                        <a:t>обрушение лавин</a:t>
                      </a:r>
                    </a:p>
                    <a:p>
                      <a:pPr algn="ctr">
                        <a:lnSpc>
                          <a:spcPct val="115000"/>
                        </a:lnSpc>
                        <a:spcAft>
                          <a:spcPts val="0"/>
                        </a:spcAft>
                      </a:pPr>
                      <a:r>
                        <a:rPr lang="ru-RU" sz="1400" dirty="0">
                          <a:latin typeface="Times New Roman" pitchFamily="18" charset="0"/>
                          <a:ea typeface="Calibri"/>
                          <a:cs typeface="Times New Roman" pitchFamily="18" charset="0"/>
                        </a:rPr>
                        <a:t>техногенные метели</a:t>
                      </a:r>
                    </a:p>
                    <a:p>
                      <a:pPr algn="ctr">
                        <a:lnSpc>
                          <a:spcPct val="115000"/>
                        </a:lnSpc>
                        <a:spcAft>
                          <a:spcPts val="0"/>
                        </a:spcAft>
                      </a:pPr>
                      <a:r>
                        <a:rPr lang="ru-RU" sz="1400" dirty="0">
                          <a:latin typeface="Times New Roman" pitchFamily="18" charset="0"/>
                          <a:ea typeface="Calibri"/>
                          <a:cs typeface="Times New Roman" pitchFamily="18" charset="0"/>
                        </a:rPr>
                        <a:t>механическая очистка</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10-40</a:t>
                      </a:r>
                    </a:p>
                    <a:p>
                      <a:pPr algn="ctr">
                        <a:lnSpc>
                          <a:spcPct val="115000"/>
                        </a:lnSpc>
                        <a:spcAft>
                          <a:spcPts val="0"/>
                        </a:spcAft>
                      </a:pPr>
                      <a:r>
                        <a:rPr lang="ru-RU" sz="1400">
                          <a:latin typeface="Times New Roman" pitchFamily="18" charset="0"/>
                          <a:ea typeface="Calibri"/>
                          <a:cs typeface="Times New Roman" pitchFamily="18" charset="0"/>
                        </a:rPr>
                        <a:t>200-450</a:t>
                      </a:r>
                    </a:p>
                    <a:p>
                      <a:pPr algn="ctr">
                        <a:lnSpc>
                          <a:spcPct val="115000"/>
                        </a:lnSpc>
                        <a:spcAft>
                          <a:spcPts val="0"/>
                        </a:spcAft>
                      </a:pPr>
                      <a:r>
                        <a:rPr lang="ru-RU" sz="1400">
                          <a:latin typeface="Times New Roman" pitchFamily="18" charset="0"/>
                          <a:ea typeface="Calibri"/>
                          <a:cs typeface="Times New Roman" pitchFamily="18" charset="0"/>
                        </a:rPr>
                        <a:t>600-700</a:t>
                      </a:r>
                    </a:p>
                    <a:p>
                      <a:pPr algn="ctr">
                        <a:lnSpc>
                          <a:spcPct val="115000"/>
                        </a:lnSpc>
                        <a:spcAft>
                          <a:spcPts val="0"/>
                        </a:spcAft>
                      </a:pPr>
                      <a:r>
                        <a:rPr lang="ru-RU" sz="1400">
                          <a:latin typeface="Times New Roman" pitchFamily="18" charset="0"/>
                          <a:ea typeface="Calibri"/>
                          <a:cs typeface="Times New Roman" pitchFamily="18" charset="0"/>
                        </a:rPr>
                        <a:t>200-450</a:t>
                      </a:r>
                    </a:p>
                    <a:p>
                      <a:pPr algn="ctr">
                        <a:lnSpc>
                          <a:spcPct val="115000"/>
                        </a:lnSpc>
                        <a:spcAft>
                          <a:spcPts val="0"/>
                        </a:spcAft>
                      </a:pPr>
                      <a:r>
                        <a:rPr lang="ru-RU" sz="1400">
                          <a:latin typeface="Times New Roman" pitchFamily="18" charset="0"/>
                          <a:ea typeface="Calibri"/>
                          <a:cs typeface="Times New Roman" pitchFamily="18" charset="0"/>
                        </a:rPr>
                        <a:t>80-200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0,5-1</a:t>
                      </a:r>
                    </a:p>
                    <a:p>
                      <a:pPr algn="ctr">
                        <a:lnSpc>
                          <a:spcPct val="115000"/>
                        </a:lnSpc>
                        <a:spcAft>
                          <a:spcPts val="0"/>
                        </a:spcAft>
                      </a:pPr>
                      <a:r>
                        <a:rPr lang="ru-RU" sz="1400" dirty="0">
                          <a:latin typeface="Times New Roman" pitchFamily="18" charset="0"/>
                          <a:ea typeface="Calibri"/>
                          <a:cs typeface="Times New Roman" pitchFamily="18" charset="0"/>
                        </a:rPr>
                        <a:t>2-10</a:t>
                      </a:r>
                    </a:p>
                    <a:p>
                      <a:pPr algn="ctr">
                        <a:lnSpc>
                          <a:spcPct val="115000"/>
                        </a:lnSpc>
                        <a:spcAft>
                          <a:spcPts val="0"/>
                        </a:spcAft>
                      </a:pPr>
                      <a:r>
                        <a:rPr lang="ru-RU" sz="1400" dirty="0">
                          <a:latin typeface="Times New Roman" pitchFamily="18" charset="0"/>
                          <a:ea typeface="Calibri"/>
                          <a:cs typeface="Times New Roman" pitchFamily="18" charset="0"/>
                        </a:rPr>
                        <a:t>50-90</a:t>
                      </a:r>
                    </a:p>
                    <a:p>
                      <a:pPr algn="ctr">
                        <a:lnSpc>
                          <a:spcPct val="115000"/>
                        </a:lnSpc>
                        <a:spcAft>
                          <a:spcPts val="0"/>
                        </a:spcAft>
                      </a:pPr>
                      <a:r>
                        <a:rPr lang="ru-RU" sz="1400" dirty="0">
                          <a:latin typeface="Times New Roman" pitchFamily="18" charset="0"/>
                          <a:ea typeface="Calibri"/>
                          <a:cs typeface="Times New Roman" pitchFamily="18" charset="0"/>
                        </a:rPr>
                        <a:t>2-10</a:t>
                      </a:r>
                    </a:p>
                    <a:p>
                      <a:pPr algn="ctr">
                        <a:lnSpc>
                          <a:spcPct val="115000"/>
                        </a:lnSpc>
                        <a:spcAft>
                          <a:spcPts val="0"/>
                        </a:spcAft>
                      </a:pPr>
                      <a:r>
                        <a:rPr lang="ru-RU" sz="1400" dirty="0">
                          <a:latin typeface="Times New Roman" pitchFamily="18" charset="0"/>
                          <a:ea typeface="Calibri"/>
                          <a:cs typeface="Times New Roman" pitchFamily="18" charset="0"/>
                        </a:rPr>
                        <a:t>1-2</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55376">
                <a:tc>
                  <a:txBody>
                    <a:bodyPr/>
                    <a:lstStyle/>
                    <a:p>
                      <a:pPr algn="ctr">
                        <a:lnSpc>
                          <a:spcPct val="115000"/>
                        </a:lnSpc>
                        <a:spcAft>
                          <a:spcPts val="0"/>
                        </a:spcAft>
                      </a:pPr>
                      <a:r>
                        <a:rPr lang="ru-RU" sz="1400" dirty="0">
                          <a:latin typeface="Times New Roman" pitchFamily="18" charset="0"/>
                          <a:ea typeface="Calibri"/>
                          <a:cs typeface="Times New Roman" pitchFamily="18" charset="0"/>
                        </a:rPr>
                        <a:t>Снежный накат</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Уплотнение колесным транспортом</a:t>
                      </a:r>
                    </a:p>
                    <a:p>
                      <a:pPr algn="ctr">
                        <a:lnSpc>
                          <a:spcPct val="115000"/>
                        </a:lnSpc>
                        <a:spcAft>
                          <a:spcPts val="0"/>
                        </a:spcAft>
                      </a:pPr>
                      <a:r>
                        <a:rPr lang="ru-RU" sz="1400" dirty="0">
                          <a:latin typeface="Times New Roman" pitchFamily="18" charset="0"/>
                          <a:ea typeface="Calibri"/>
                          <a:cs typeface="Times New Roman" pitchFamily="18" charset="0"/>
                        </a:rPr>
                        <a:t>Уплотнение пешеходами</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400-600</a:t>
                      </a:r>
                    </a:p>
                    <a:p>
                      <a:pPr algn="ctr">
                        <a:lnSpc>
                          <a:spcPct val="115000"/>
                        </a:lnSpc>
                        <a:spcAft>
                          <a:spcPts val="0"/>
                        </a:spcAft>
                      </a:pPr>
                      <a:r>
                        <a:rPr lang="ru-RU" sz="1400" dirty="0">
                          <a:latin typeface="Times New Roman" pitchFamily="18" charset="0"/>
                          <a:ea typeface="Calibri"/>
                          <a:cs typeface="Times New Roman" pitchFamily="18" charset="0"/>
                        </a:rPr>
                        <a:t>200-400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10-50</a:t>
                      </a:r>
                    </a:p>
                    <a:p>
                      <a:pPr algn="ctr">
                        <a:lnSpc>
                          <a:spcPct val="115000"/>
                        </a:lnSpc>
                        <a:spcAft>
                          <a:spcPts val="0"/>
                        </a:spcAft>
                      </a:pPr>
                      <a:r>
                        <a:rPr lang="ru-RU" sz="1400">
                          <a:latin typeface="Times New Roman" pitchFamily="18" charset="0"/>
                          <a:ea typeface="Calibri"/>
                          <a:cs typeface="Times New Roman" pitchFamily="18" charset="0"/>
                        </a:rPr>
                        <a:t>2-5</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55376">
                <a:tc>
                  <a:txBody>
                    <a:bodyPr/>
                    <a:lstStyle/>
                    <a:p>
                      <a:pPr algn="ctr">
                        <a:lnSpc>
                          <a:spcPct val="115000"/>
                        </a:lnSpc>
                        <a:spcAft>
                          <a:spcPts val="0"/>
                        </a:spcAft>
                      </a:pPr>
                      <a:r>
                        <a:rPr lang="ru-RU" sz="1400" dirty="0">
                          <a:latin typeface="Times New Roman" pitchFamily="18" charset="0"/>
                          <a:ea typeface="Calibri"/>
                          <a:cs typeface="Times New Roman" pitchFamily="18" charset="0"/>
                        </a:rPr>
                        <a:t>Снежно-ледяной накат</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Естественное и техногенное таяние </a:t>
                      </a:r>
                    </a:p>
                    <a:p>
                      <a:pPr algn="ctr">
                        <a:lnSpc>
                          <a:spcPct val="115000"/>
                        </a:lnSpc>
                        <a:spcAft>
                          <a:spcPts val="0"/>
                        </a:spcAft>
                      </a:pPr>
                      <a:r>
                        <a:rPr lang="ru-RU" sz="1400" dirty="0">
                          <a:latin typeface="Times New Roman" pitchFamily="18" charset="0"/>
                          <a:ea typeface="Calibri"/>
                          <a:cs typeface="Times New Roman" pitchFamily="18" charset="0"/>
                        </a:rPr>
                        <a:t>Снежного наката</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500-900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50-180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55376">
                <a:tc>
                  <a:txBody>
                    <a:bodyPr/>
                    <a:lstStyle/>
                    <a:p>
                      <a:pPr algn="ctr">
                        <a:lnSpc>
                          <a:spcPct val="115000"/>
                        </a:lnSpc>
                        <a:spcAft>
                          <a:spcPts val="0"/>
                        </a:spcAft>
                      </a:pPr>
                      <a:r>
                        <a:rPr lang="ru-RU" sz="1400" dirty="0">
                          <a:latin typeface="Times New Roman" pitchFamily="18" charset="0"/>
                          <a:ea typeface="Calibri"/>
                          <a:cs typeface="Times New Roman" pitchFamily="18" charset="0"/>
                        </a:rPr>
                        <a:t>Снежно-ледяная мука</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Механическое воздействие</a:t>
                      </a:r>
                    </a:p>
                    <a:p>
                      <a:pPr algn="ctr">
                        <a:lnSpc>
                          <a:spcPct val="115000"/>
                        </a:lnSpc>
                        <a:spcAft>
                          <a:spcPts val="0"/>
                        </a:spcAft>
                      </a:pPr>
                      <a:r>
                        <a:rPr lang="ru-RU" sz="1400" dirty="0">
                          <a:latin typeface="Times New Roman" pitchFamily="18" charset="0"/>
                          <a:ea typeface="Calibri"/>
                          <a:cs typeface="Times New Roman" pitchFamily="18" charset="0"/>
                        </a:rPr>
                        <a:t>Осаждение снежной пыли</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250-500</a:t>
                      </a:r>
                    </a:p>
                    <a:p>
                      <a:pPr algn="ctr">
                        <a:lnSpc>
                          <a:spcPct val="115000"/>
                        </a:lnSpc>
                        <a:spcAft>
                          <a:spcPts val="0"/>
                        </a:spcAft>
                      </a:pPr>
                      <a:r>
                        <a:rPr lang="ru-RU" sz="1400" dirty="0">
                          <a:latin typeface="Times New Roman" pitchFamily="18" charset="0"/>
                          <a:ea typeface="Calibri"/>
                          <a:cs typeface="Times New Roman" pitchFamily="18" charset="0"/>
                        </a:rPr>
                        <a:t>200-400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3-40</a:t>
                      </a:r>
                    </a:p>
                    <a:p>
                      <a:pPr algn="ctr">
                        <a:lnSpc>
                          <a:spcPct val="115000"/>
                        </a:lnSpc>
                        <a:spcAft>
                          <a:spcPts val="0"/>
                        </a:spcAft>
                      </a:pPr>
                      <a:r>
                        <a:rPr lang="ru-RU" sz="1400">
                          <a:latin typeface="Times New Roman" pitchFamily="18" charset="0"/>
                          <a:ea typeface="Calibri"/>
                          <a:cs typeface="Times New Roman" pitchFamily="18" charset="0"/>
                        </a:rPr>
                        <a:t>2-10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637077">
                <a:tc>
                  <a:txBody>
                    <a:bodyPr/>
                    <a:lstStyle/>
                    <a:p>
                      <a:pPr algn="ctr">
                        <a:lnSpc>
                          <a:spcPct val="115000"/>
                        </a:lnSpc>
                        <a:spcAft>
                          <a:spcPts val="0"/>
                        </a:spcAft>
                      </a:pPr>
                      <a:r>
                        <a:rPr lang="ru-RU" sz="1400" dirty="0">
                          <a:latin typeface="Times New Roman" pitchFamily="18" charset="0"/>
                          <a:ea typeface="Calibri"/>
                          <a:cs typeface="Times New Roman" pitchFamily="18" charset="0"/>
                        </a:rPr>
                        <a:t>Снежно-ледяная каша</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Расслабление связей между ледяными кристаллами и механическое перемешивание</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400-1000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10-500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55376">
                <a:tc>
                  <a:txBody>
                    <a:bodyPr/>
                    <a:lstStyle/>
                    <a:p>
                      <a:pPr algn="ctr">
                        <a:lnSpc>
                          <a:spcPct val="115000"/>
                        </a:lnSpc>
                        <a:spcAft>
                          <a:spcPts val="0"/>
                        </a:spcAft>
                      </a:pPr>
                      <a:r>
                        <a:rPr lang="ru-RU" sz="1400" dirty="0">
                          <a:latin typeface="Times New Roman" pitchFamily="18" charset="0"/>
                          <a:ea typeface="Calibri"/>
                          <a:cs typeface="Times New Roman" pitchFamily="18" charset="0"/>
                        </a:rPr>
                        <a:t>Наледи</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Таяние снега и льда, излияние воды в холодный период года</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700-900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90-300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4097" name="Rectangle 1"/>
          <p:cNvSpPr>
            <a:spLocks noChangeArrowheads="1"/>
          </p:cNvSpPr>
          <p:nvPr/>
        </p:nvSpPr>
        <p:spPr bwMode="auto">
          <a:xfrm>
            <a:off x="571472" y="296883"/>
            <a:ext cx="7929618"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Значение плотности и твердости для различных типов снежно-ледяных образований </a:t>
            </a:r>
            <a:endParaRPr kumimoji="0" lang="ru-RU" sz="24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sz="1600" b="0" i="0" u="none" strike="noStrike" cap="none" normalizeH="0" baseline="0" dirty="0" smtClean="0">
              <a:ln>
                <a:noFill/>
              </a:ln>
              <a:solidFill>
                <a:srgbClr val="0070C0"/>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214282" y="1357299"/>
          <a:ext cx="5286412" cy="1955063"/>
        </p:xfrm>
        <a:graphic>
          <a:graphicData uri="http://schemas.openxmlformats.org/drawingml/2006/table">
            <a:tbl>
              <a:tblPr/>
              <a:tblGrid>
                <a:gridCol w="796582">
                  <a:extLst>
                    <a:ext uri="{9D8B030D-6E8A-4147-A177-3AD203B41FA5}">
                      <a16:colId xmlns:a16="http://schemas.microsoft.com/office/drawing/2014/main" val="20000"/>
                    </a:ext>
                  </a:extLst>
                </a:gridCol>
                <a:gridCol w="868999">
                  <a:extLst>
                    <a:ext uri="{9D8B030D-6E8A-4147-A177-3AD203B41FA5}">
                      <a16:colId xmlns:a16="http://schemas.microsoft.com/office/drawing/2014/main" val="20001"/>
                    </a:ext>
                  </a:extLst>
                </a:gridCol>
                <a:gridCol w="1375916">
                  <a:extLst>
                    <a:ext uri="{9D8B030D-6E8A-4147-A177-3AD203B41FA5}">
                      <a16:colId xmlns:a16="http://schemas.microsoft.com/office/drawing/2014/main" val="20002"/>
                    </a:ext>
                  </a:extLst>
                </a:gridCol>
                <a:gridCol w="941415">
                  <a:extLst>
                    <a:ext uri="{9D8B030D-6E8A-4147-A177-3AD203B41FA5}">
                      <a16:colId xmlns:a16="http://schemas.microsoft.com/office/drawing/2014/main" val="20003"/>
                    </a:ext>
                  </a:extLst>
                </a:gridCol>
                <a:gridCol w="651750">
                  <a:extLst>
                    <a:ext uri="{9D8B030D-6E8A-4147-A177-3AD203B41FA5}">
                      <a16:colId xmlns:a16="http://schemas.microsoft.com/office/drawing/2014/main" val="20004"/>
                    </a:ext>
                  </a:extLst>
                </a:gridCol>
                <a:gridCol w="651750">
                  <a:extLst>
                    <a:ext uri="{9D8B030D-6E8A-4147-A177-3AD203B41FA5}">
                      <a16:colId xmlns:a16="http://schemas.microsoft.com/office/drawing/2014/main" val="20005"/>
                    </a:ext>
                  </a:extLst>
                </a:gridCol>
              </a:tblGrid>
              <a:tr h="562166">
                <a:tc rowSpan="2">
                  <a:txBody>
                    <a:bodyPr/>
                    <a:lstStyle/>
                    <a:p>
                      <a:pPr algn="ctr">
                        <a:lnSpc>
                          <a:spcPct val="115000"/>
                        </a:lnSpc>
                        <a:spcAft>
                          <a:spcPts val="0"/>
                        </a:spcAft>
                      </a:pPr>
                      <a:r>
                        <a:rPr lang="ru-RU" sz="1400" b="0" dirty="0">
                          <a:latin typeface="Times New Roman" pitchFamily="18" charset="0"/>
                          <a:ea typeface="Calibri"/>
                          <a:cs typeface="Times New Roman" pitchFamily="18" charset="0"/>
                        </a:rPr>
                        <a:t>Размер</a:t>
                      </a:r>
                    </a:p>
                    <a:p>
                      <a:pPr algn="ctr">
                        <a:lnSpc>
                          <a:spcPct val="115000"/>
                        </a:lnSpc>
                        <a:spcAft>
                          <a:spcPts val="0"/>
                        </a:spcAft>
                      </a:pPr>
                      <a:r>
                        <a:rPr lang="ru-RU" sz="1400" b="0" dirty="0">
                          <a:latin typeface="Times New Roman" pitchFamily="18" charset="0"/>
                          <a:ea typeface="Calibri"/>
                          <a:cs typeface="Times New Roman" pitchFamily="18" charset="0"/>
                        </a:rPr>
                        <a:t>шины</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400" b="0" dirty="0">
                          <a:latin typeface="Times New Roman" pitchFamily="18" charset="0"/>
                          <a:ea typeface="Calibri"/>
                          <a:cs typeface="Times New Roman" pitchFamily="18" charset="0"/>
                        </a:rPr>
                        <a:t>Площадь</a:t>
                      </a:r>
                    </a:p>
                    <a:p>
                      <a:pPr algn="ctr">
                        <a:lnSpc>
                          <a:spcPct val="115000"/>
                        </a:lnSpc>
                        <a:spcAft>
                          <a:spcPts val="0"/>
                        </a:spcAft>
                      </a:pPr>
                      <a:r>
                        <a:rPr lang="ru-RU" sz="1400" b="0" dirty="0">
                          <a:latin typeface="Times New Roman" pitchFamily="18" charset="0"/>
                          <a:ea typeface="Calibri"/>
                          <a:cs typeface="Times New Roman" pitchFamily="18" charset="0"/>
                        </a:rPr>
                        <a:t>контакта, м</a:t>
                      </a:r>
                      <a:r>
                        <a:rPr lang="ru-RU" sz="1400" b="0" baseline="30000" dirty="0">
                          <a:latin typeface="Times New Roman" pitchFamily="18" charset="0"/>
                          <a:ea typeface="Calibri"/>
                          <a:cs typeface="Times New Roman" pitchFamily="18" charset="0"/>
                        </a:rPr>
                        <a:t>2</a:t>
                      </a:r>
                      <a:endParaRPr lang="ru-RU" sz="1400" b="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400" b="0" dirty="0" err="1" smtClean="0">
                          <a:latin typeface="Times New Roman" pitchFamily="18" charset="0"/>
                          <a:ea typeface="Calibri"/>
                          <a:cs typeface="Times New Roman" pitchFamily="18" charset="0"/>
                        </a:rPr>
                        <a:t>Продолжитель-ность</a:t>
                      </a:r>
                      <a:r>
                        <a:rPr lang="ru-RU" sz="1400" b="0" dirty="0" smtClean="0">
                          <a:latin typeface="Times New Roman" pitchFamily="18" charset="0"/>
                          <a:ea typeface="Calibri"/>
                          <a:cs typeface="Times New Roman" pitchFamily="18" charset="0"/>
                        </a:rPr>
                        <a:t> </a:t>
                      </a:r>
                      <a:r>
                        <a:rPr lang="ru-RU" sz="1400" b="0" dirty="0">
                          <a:latin typeface="Times New Roman" pitchFamily="18" charset="0"/>
                          <a:ea typeface="Calibri"/>
                          <a:cs typeface="Times New Roman" pitchFamily="18" charset="0"/>
                        </a:rPr>
                        <a:t>контакта, </a:t>
                      </a:r>
                      <a:r>
                        <a:rPr lang="ru-RU" sz="1400" b="0" dirty="0" smtClean="0">
                          <a:latin typeface="Times New Roman" pitchFamily="18" charset="0"/>
                          <a:ea typeface="Calibri"/>
                          <a:cs typeface="Times New Roman" pitchFamily="18" charset="0"/>
                        </a:rPr>
                        <a:t>сек</a:t>
                      </a:r>
                      <a:endParaRPr lang="ru-RU" sz="1400" b="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400" b="0" dirty="0" err="1" smtClean="0">
                          <a:latin typeface="Times New Roman" pitchFamily="18" charset="0"/>
                          <a:ea typeface="Calibri"/>
                          <a:cs typeface="Times New Roman" pitchFamily="18" charset="0"/>
                        </a:rPr>
                        <a:t>Коли-чество</a:t>
                      </a:r>
                      <a:endParaRPr lang="ru-RU" sz="1400" b="0" dirty="0">
                        <a:latin typeface="Times New Roman" pitchFamily="18" charset="0"/>
                        <a:ea typeface="Calibri"/>
                        <a:cs typeface="Times New Roman" pitchFamily="18" charset="0"/>
                      </a:endParaRPr>
                    </a:p>
                    <a:p>
                      <a:pPr algn="ctr">
                        <a:lnSpc>
                          <a:spcPct val="115000"/>
                        </a:lnSpc>
                        <a:spcAft>
                          <a:spcPts val="0"/>
                        </a:spcAft>
                      </a:pPr>
                      <a:r>
                        <a:rPr lang="ru-RU" sz="1400" b="0" dirty="0">
                          <a:latin typeface="Times New Roman" pitchFamily="18" charset="0"/>
                          <a:ea typeface="Calibri"/>
                          <a:cs typeface="Times New Roman" pitchFamily="18" charset="0"/>
                        </a:rPr>
                        <a:t>теплоты, Дж</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ru-RU" sz="1400" b="0">
                          <a:latin typeface="Times New Roman" pitchFamily="18" charset="0"/>
                          <a:ea typeface="Calibri"/>
                          <a:cs typeface="Times New Roman" pitchFamily="18" charset="0"/>
                        </a:rPr>
                        <a:t>Толщина слоя таяния, мкм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val="10000"/>
                  </a:ext>
                </a:extLst>
              </a:tr>
              <a:tr h="45475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льда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снега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18633">
                <a:tc>
                  <a:txBody>
                    <a:bodyPr/>
                    <a:lstStyle/>
                    <a:p>
                      <a:pPr algn="ctr">
                        <a:lnSpc>
                          <a:spcPct val="115000"/>
                        </a:lnSpc>
                        <a:spcAft>
                          <a:spcPts val="0"/>
                        </a:spcAft>
                      </a:pPr>
                      <a:r>
                        <a:rPr lang="ru-RU" sz="1400" b="0" dirty="0">
                          <a:latin typeface="Times New Roman" pitchFamily="18" charset="0"/>
                          <a:ea typeface="Calibri"/>
                          <a:cs typeface="Times New Roman" pitchFamily="18" charset="0"/>
                        </a:rPr>
                        <a:t>6,45-13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a:latin typeface="Times New Roman" pitchFamily="18" charset="0"/>
                          <a:ea typeface="Calibri"/>
                          <a:cs typeface="Times New Roman" pitchFamily="18" charset="0"/>
                        </a:rPr>
                        <a:t>0,0157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0,0149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0,348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0,068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0,110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92783">
                <a:tc>
                  <a:txBody>
                    <a:bodyPr/>
                    <a:lstStyle/>
                    <a:p>
                      <a:pPr algn="ctr">
                        <a:lnSpc>
                          <a:spcPct val="115000"/>
                        </a:lnSpc>
                        <a:spcAft>
                          <a:spcPts val="0"/>
                        </a:spcAft>
                      </a:pPr>
                      <a:r>
                        <a:rPr lang="ru-RU" sz="1400" b="0" dirty="0">
                          <a:latin typeface="Times New Roman" pitchFamily="18" charset="0"/>
                          <a:ea typeface="Calibri"/>
                          <a:cs typeface="Times New Roman" pitchFamily="18" charset="0"/>
                        </a:rPr>
                        <a:t>280-508</a:t>
                      </a:r>
                    </a:p>
                    <a:p>
                      <a:pPr algn="ctr">
                        <a:lnSpc>
                          <a:spcPct val="115000"/>
                        </a:lnSpc>
                        <a:spcAft>
                          <a:spcPts val="0"/>
                        </a:spcAft>
                      </a:pPr>
                      <a:r>
                        <a:rPr lang="ru-RU" sz="1400" b="0" dirty="0">
                          <a:latin typeface="Times New Roman" pitchFamily="18" charset="0"/>
                          <a:ea typeface="Calibri"/>
                          <a:cs typeface="Times New Roman" pitchFamily="18" charset="0"/>
                        </a:rPr>
                        <a:t>320-508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0,066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0,030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2,946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0,137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0,225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5" name="Таблица 4"/>
          <p:cNvGraphicFramePr>
            <a:graphicFrameLocks noGrp="1"/>
          </p:cNvGraphicFramePr>
          <p:nvPr/>
        </p:nvGraphicFramePr>
        <p:xfrm>
          <a:off x="285720" y="4000504"/>
          <a:ext cx="8572562" cy="1962912"/>
        </p:xfrm>
        <a:graphic>
          <a:graphicData uri="http://schemas.openxmlformats.org/drawingml/2006/table">
            <a:tbl>
              <a:tblPr/>
              <a:tblGrid>
                <a:gridCol w="1008483">
                  <a:extLst>
                    <a:ext uri="{9D8B030D-6E8A-4147-A177-3AD203B41FA5}">
                      <a16:colId xmlns:a16="http://schemas.microsoft.com/office/drawing/2014/main" val="20000"/>
                    </a:ext>
                  </a:extLst>
                </a:gridCol>
                <a:gridCol w="1091995">
                  <a:extLst>
                    <a:ext uri="{9D8B030D-6E8A-4147-A177-3AD203B41FA5}">
                      <a16:colId xmlns:a16="http://schemas.microsoft.com/office/drawing/2014/main" val="20001"/>
                    </a:ext>
                  </a:extLst>
                </a:gridCol>
                <a:gridCol w="1343434">
                  <a:extLst>
                    <a:ext uri="{9D8B030D-6E8A-4147-A177-3AD203B41FA5}">
                      <a16:colId xmlns:a16="http://schemas.microsoft.com/office/drawing/2014/main" val="20002"/>
                    </a:ext>
                  </a:extLst>
                </a:gridCol>
                <a:gridCol w="900464">
                  <a:extLst>
                    <a:ext uri="{9D8B030D-6E8A-4147-A177-3AD203B41FA5}">
                      <a16:colId xmlns:a16="http://schemas.microsoft.com/office/drawing/2014/main" val="20003"/>
                    </a:ext>
                  </a:extLst>
                </a:gridCol>
                <a:gridCol w="900464">
                  <a:extLst>
                    <a:ext uri="{9D8B030D-6E8A-4147-A177-3AD203B41FA5}">
                      <a16:colId xmlns:a16="http://schemas.microsoft.com/office/drawing/2014/main" val="20004"/>
                    </a:ext>
                  </a:extLst>
                </a:gridCol>
                <a:gridCol w="900464">
                  <a:extLst>
                    <a:ext uri="{9D8B030D-6E8A-4147-A177-3AD203B41FA5}">
                      <a16:colId xmlns:a16="http://schemas.microsoft.com/office/drawing/2014/main" val="20005"/>
                    </a:ext>
                  </a:extLst>
                </a:gridCol>
                <a:gridCol w="900464">
                  <a:extLst>
                    <a:ext uri="{9D8B030D-6E8A-4147-A177-3AD203B41FA5}">
                      <a16:colId xmlns:a16="http://schemas.microsoft.com/office/drawing/2014/main" val="20006"/>
                    </a:ext>
                  </a:extLst>
                </a:gridCol>
                <a:gridCol w="763397">
                  <a:extLst>
                    <a:ext uri="{9D8B030D-6E8A-4147-A177-3AD203B41FA5}">
                      <a16:colId xmlns:a16="http://schemas.microsoft.com/office/drawing/2014/main" val="20007"/>
                    </a:ext>
                  </a:extLst>
                </a:gridCol>
                <a:gridCol w="763397">
                  <a:extLst>
                    <a:ext uri="{9D8B030D-6E8A-4147-A177-3AD203B41FA5}">
                      <a16:colId xmlns:a16="http://schemas.microsoft.com/office/drawing/2014/main" val="20008"/>
                    </a:ext>
                  </a:extLst>
                </a:gridCol>
              </a:tblGrid>
              <a:tr h="696521">
                <a:tc rowSpan="2">
                  <a:txBody>
                    <a:bodyPr/>
                    <a:lstStyle/>
                    <a:p>
                      <a:pPr algn="ctr">
                        <a:lnSpc>
                          <a:spcPct val="115000"/>
                        </a:lnSpc>
                        <a:spcAft>
                          <a:spcPts val="0"/>
                        </a:spcAft>
                      </a:pPr>
                      <a:endParaRPr lang="ru-RU" sz="1400" b="0" dirty="0">
                        <a:latin typeface="Times New Roman" pitchFamily="18" charset="0"/>
                        <a:ea typeface="Calibri"/>
                        <a:cs typeface="Times New Roman" pitchFamily="18" charset="0"/>
                      </a:endParaRPr>
                    </a:p>
                    <a:p>
                      <a:pPr algn="ctr">
                        <a:lnSpc>
                          <a:spcPct val="115000"/>
                        </a:lnSpc>
                        <a:spcAft>
                          <a:spcPts val="0"/>
                        </a:spcAft>
                      </a:pPr>
                      <a:r>
                        <a:rPr lang="ru-RU" sz="1400" b="0" dirty="0">
                          <a:latin typeface="Times New Roman" pitchFamily="18" charset="0"/>
                          <a:ea typeface="Calibri"/>
                          <a:cs typeface="Times New Roman" pitchFamily="18" charset="0"/>
                        </a:rPr>
                        <a:t>Размер</a:t>
                      </a:r>
                    </a:p>
                    <a:p>
                      <a:pPr algn="ctr">
                        <a:lnSpc>
                          <a:spcPct val="115000"/>
                        </a:lnSpc>
                        <a:spcAft>
                          <a:spcPts val="0"/>
                        </a:spcAft>
                      </a:pPr>
                      <a:r>
                        <a:rPr lang="ru-RU" sz="1400" b="0" dirty="0">
                          <a:latin typeface="Times New Roman" pitchFamily="18" charset="0"/>
                          <a:ea typeface="Calibri"/>
                          <a:cs typeface="Times New Roman" pitchFamily="18" charset="0"/>
                        </a:rPr>
                        <a:t>шины</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400" b="0" dirty="0" smtClean="0">
                          <a:latin typeface="Times New Roman" pitchFamily="18" charset="0"/>
                          <a:ea typeface="Calibri"/>
                          <a:cs typeface="Times New Roman" pitchFamily="18" charset="0"/>
                        </a:rPr>
                        <a:t>Нагрузка </a:t>
                      </a:r>
                      <a:r>
                        <a:rPr lang="ru-RU" sz="1400" b="0" dirty="0">
                          <a:latin typeface="Times New Roman" pitchFamily="18" charset="0"/>
                          <a:ea typeface="Calibri"/>
                          <a:cs typeface="Times New Roman" pitchFamily="18" charset="0"/>
                        </a:rPr>
                        <a:t>на</a:t>
                      </a:r>
                    </a:p>
                    <a:p>
                      <a:pPr algn="ctr">
                        <a:lnSpc>
                          <a:spcPct val="115000"/>
                        </a:lnSpc>
                        <a:spcAft>
                          <a:spcPts val="0"/>
                        </a:spcAft>
                      </a:pPr>
                      <a:r>
                        <a:rPr lang="ru-RU" sz="1400" b="0" dirty="0">
                          <a:latin typeface="Times New Roman" pitchFamily="18" charset="0"/>
                          <a:ea typeface="Calibri"/>
                          <a:cs typeface="Times New Roman" pitchFamily="18" charset="0"/>
                        </a:rPr>
                        <a:t>колесо,</a:t>
                      </a:r>
                    </a:p>
                    <a:p>
                      <a:pPr algn="ctr">
                        <a:lnSpc>
                          <a:spcPct val="115000"/>
                        </a:lnSpc>
                        <a:spcAft>
                          <a:spcPts val="0"/>
                        </a:spcAft>
                      </a:pPr>
                      <a:r>
                        <a:rPr lang="ru-RU" sz="1400" b="0" dirty="0">
                          <a:latin typeface="Times New Roman" pitchFamily="18" charset="0"/>
                          <a:ea typeface="Calibri"/>
                          <a:cs typeface="Times New Roman" pitchFamily="18" charset="0"/>
                        </a:rPr>
                        <a:t>Н</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400" b="0" dirty="0">
                          <a:latin typeface="Times New Roman" pitchFamily="18" charset="0"/>
                          <a:ea typeface="Calibri"/>
                          <a:cs typeface="Times New Roman" pitchFamily="18" charset="0"/>
                        </a:rPr>
                        <a:t>Площадь</a:t>
                      </a:r>
                    </a:p>
                    <a:p>
                      <a:pPr algn="ctr">
                        <a:lnSpc>
                          <a:spcPct val="115000"/>
                        </a:lnSpc>
                        <a:spcAft>
                          <a:spcPts val="0"/>
                        </a:spcAft>
                      </a:pPr>
                      <a:r>
                        <a:rPr lang="ru-RU" sz="1400" b="0" dirty="0">
                          <a:latin typeface="Times New Roman" pitchFamily="18" charset="0"/>
                          <a:ea typeface="Calibri"/>
                          <a:cs typeface="Times New Roman" pitchFamily="18" charset="0"/>
                        </a:rPr>
                        <a:t>контакта колеса авт. с </a:t>
                      </a:r>
                      <a:r>
                        <a:rPr lang="ru-RU" sz="1400" b="0" dirty="0" err="1">
                          <a:latin typeface="Times New Roman" pitchFamily="18" charset="0"/>
                          <a:ea typeface="Calibri"/>
                          <a:cs typeface="Times New Roman" pitchFamily="18" charset="0"/>
                        </a:rPr>
                        <a:t>покр</a:t>
                      </a:r>
                      <a:r>
                        <a:rPr lang="ru-RU" sz="1400" b="0" dirty="0">
                          <a:latin typeface="Times New Roman" pitchFamily="18" charset="0"/>
                          <a:ea typeface="Calibri"/>
                          <a:cs typeface="Times New Roman" pitchFamily="18" charset="0"/>
                        </a:rPr>
                        <a:t>., м</a:t>
                      </a:r>
                      <a:r>
                        <a:rPr lang="ru-RU" sz="1400" b="0" baseline="30000" dirty="0">
                          <a:latin typeface="Times New Roman" pitchFamily="18" charset="0"/>
                          <a:ea typeface="Calibri"/>
                          <a:cs typeface="Times New Roman" pitchFamily="18" charset="0"/>
                        </a:rPr>
                        <a:t>2</a:t>
                      </a:r>
                      <a:endParaRPr lang="ru-RU" sz="1400" b="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400" b="0" dirty="0" err="1">
                          <a:latin typeface="Times New Roman" pitchFamily="18" charset="0"/>
                          <a:ea typeface="Calibri"/>
                          <a:cs typeface="Times New Roman" pitchFamily="18" charset="0"/>
                        </a:rPr>
                        <a:t>Ско</a:t>
                      </a:r>
                      <a:r>
                        <a:rPr lang="ru-RU" sz="1400" b="0" dirty="0">
                          <a:latin typeface="Times New Roman" pitchFamily="18" charset="0"/>
                          <a:ea typeface="Calibri"/>
                          <a:cs typeface="Times New Roman" pitchFamily="18" charset="0"/>
                        </a:rPr>
                        <a:t>-</a:t>
                      </a:r>
                    </a:p>
                    <a:p>
                      <a:pPr algn="ctr">
                        <a:lnSpc>
                          <a:spcPct val="115000"/>
                        </a:lnSpc>
                        <a:spcAft>
                          <a:spcPts val="0"/>
                        </a:spcAft>
                      </a:pPr>
                      <a:r>
                        <a:rPr lang="ru-RU" sz="1400" b="0" dirty="0" err="1">
                          <a:latin typeface="Times New Roman" pitchFamily="18" charset="0"/>
                          <a:ea typeface="Calibri"/>
                          <a:cs typeface="Times New Roman" pitchFamily="18" charset="0"/>
                        </a:rPr>
                        <a:t>рость</a:t>
                      </a:r>
                      <a:r>
                        <a:rPr lang="ru-RU" sz="1400" b="0" dirty="0">
                          <a:latin typeface="Times New Roman" pitchFamily="18" charset="0"/>
                          <a:ea typeface="Calibri"/>
                          <a:cs typeface="Times New Roman" pitchFamily="18" charset="0"/>
                        </a:rPr>
                        <a:t>,</a:t>
                      </a:r>
                    </a:p>
                    <a:p>
                      <a:pPr algn="ctr">
                        <a:lnSpc>
                          <a:spcPct val="115000"/>
                        </a:lnSpc>
                        <a:spcAft>
                          <a:spcPts val="0"/>
                        </a:spcAft>
                      </a:pPr>
                      <a:r>
                        <a:rPr lang="ru-RU" sz="1400" b="0" dirty="0">
                          <a:latin typeface="Times New Roman" pitchFamily="18" charset="0"/>
                          <a:ea typeface="Calibri"/>
                          <a:cs typeface="Times New Roman" pitchFamily="18" charset="0"/>
                        </a:rPr>
                        <a:t>км/ч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400" b="0" dirty="0" err="1" smtClean="0">
                          <a:latin typeface="Times New Roman" pitchFamily="18" charset="0"/>
                          <a:ea typeface="Calibri"/>
                          <a:cs typeface="Times New Roman" pitchFamily="18" charset="0"/>
                        </a:rPr>
                        <a:t>Продол-жит</a:t>
                      </a:r>
                      <a:r>
                        <a:rPr lang="ru-RU" sz="1400" b="0" dirty="0">
                          <a:latin typeface="Times New Roman" pitchFamily="18" charset="0"/>
                          <a:ea typeface="Calibri"/>
                          <a:cs typeface="Times New Roman" pitchFamily="18" charset="0"/>
                        </a:rPr>
                        <a:t>. </a:t>
                      </a:r>
                      <a:r>
                        <a:rPr lang="ru-RU" sz="1400" b="0" dirty="0" err="1">
                          <a:latin typeface="Times New Roman" pitchFamily="18" charset="0"/>
                          <a:ea typeface="Calibri"/>
                          <a:cs typeface="Times New Roman" pitchFamily="18" charset="0"/>
                        </a:rPr>
                        <a:t>конт</a:t>
                      </a:r>
                      <a:r>
                        <a:rPr lang="ru-RU" sz="1400" b="0" dirty="0">
                          <a:latin typeface="Times New Roman" pitchFamily="18" charset="0"/>
                          <a:ea typeface="Calibri"/>
                          <a:cs typeface="Times New Roman" pitchFamily="18" charset="0"/>
                        </a:rPr>
                        <a:t>.,</a:t>
                      </a:r>
                    </a:p>
                    <a:p>
                      <a:pPr algn="ctr">
                        <a:lnSpc>
                          <a:spcPct val="115000"/>
                        </a:lnSpc>
                        <a:spcAft>
                          <a:spcPts val="0"/>
                        </a:spcAft>
                      </a:pPr>
                      <a:r>
                        <a:rPr lang="ru-RU" sz="1400" b="0" dirty="0">
                          <a:latin typeface="Times New Roman" pitchFamily="18" charset="0"/>
                          <a:ea typeface="Calibri"/>
                          <a:cs typeface="Times New Roman" pitchFamily="18" charset="0"/>
                        </a:rPr>
                        <a:t>сек</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ru-RU" sz="1400" b="0" dirty="0">
                          <a:latin typeface="Times New Roman" pitchFamily="18" charset="0"/>
                          <a:ea typeface="Calibri"/>
                          <a:cs typeface="Times New Roman" pitchFamily="18" charset="0"/>
                        </a:rPr>
                        <a:t>Количество</a:t>
                      </a:r>
                    </a:p>
                    <a:p>
                      <a:pPr algn="ctr">
                        <a:lnSpc>
                          <a:spcPct val="115000"/>
                        </a:lnSpc>
                        <a:spcAft>
                          <a:spcPts val="0"/>
                        </a:spcAft>
                      </a:pPr>
                      <a:r>
                        <a:rPr lang="ru-RU" sz="1400" b="0" dirty="0">
                          <a:latin typeface="Times New Roman" pitchFamily="18" charset="0"/>
                          <a:ea typeface="Calibri"/>
                          <a:cs typeface="Times New Roman" pitchFamily="18" charset="0"/>
                        </a:rPr>
                        <a:t>теплоты,</a:t>
                      </a:r>
                    </a:p>
                    <a:p>
                      <a:pPr algn="ctr">
                        <a:lnSpc>
                          <a:spcPct val="115000"/>
                        </a:lnSpc>
                        <a:spcAft>
                          <a:spcPts val="0"/>
                        </a:spcAft>
                      </a:pPr>
                      <a:r>
                        <a:rPr lang="ru-RU" sz="1400" b="0" dirty="0">
                          <a:latin typeface="Times New Roman" pitchFamily="18" charset="0"/>
                          <a:ea typeface="Calibri"/>
                          <a:cs typeface="Times New Roman" pitchFamily="18" charset="0"/>
                        </a:rPr>
                        <a:t>Дж</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a:lnSpc>
                          <a:spcPct val="115000"/>
                        </a:lnSpc>
                        <a:spcAft>
                          <a:spcPts val="0"/>
                        </a:spcAft>
                      </a:pPr>
                      <a:r>
                        <a:rPr lang="ru-RU" sz="1400" b="0" dirty="0">
                          <a:latin typeface="Times New Roman" pitchFamily="18" charset="0"/>
                          <a:ea typeface="Calibri"/>
                          <a:cs typeface="Times New Roman" pitchFamily="18" charset="0"/>
                        </a:rPr>
                        <a:t>Толщина</a:t>
                      </a:r>
                    </a:p>
                    <a:p>
                      <a:pPr algn="ctr">
                        <a:lnSpc>
                          <a:spcPct val="115000"/>
                        </a:lnSpc>
                        <a:spcAft>
                          <a:spcPts val="0"/>
                        </a:spcAft>
                      </a:pPr>
                      <a:r>
                        <a:rPr lang="ru-RU" sz="1400" b="0" dirty="0">
                          <a:latin typeface="Times New Roman" pitchFamily="18" charset="0"/>
                          <a:ea typeface="Calibri"/>
                          <a:cs typeface="Times New Roman" pitchFamily="18" charset="0"/>
                        </a:rPr>
                        <a:t>слоя таяния,</a:t>
                      </a:r>
                    </a:p>
                    <a:p>
                      <a:pPr algn="ctr">
                        <a:lnSpc>
                          <a:spcPct val="115000"/>
                        </a:lnSpc>
                        <a:spcAft>
                          <a:spcPts val="0"/>
                        </a:spcAft>
                      </a:pPr>
                      <a:r>
                        <a:rPr lang="ru-RU" sz="1400" b="0" dirty="0">
                          <a:latin typeface="Times New Roman" pitchFamily="18" charset="0"/>
                          <a:ea typeface="Calibri"/>
                          <a:cs typeface="Times New Roman" pitchFamily="18" charset="0"/>
                        </a:rPr>
                        <a:t>мкм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val="10000"/>
                  </a:ext>
                </a:extLst>
              </a:tr>
              <a:tr h="232174">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ru-RU" sz="1400" b="0">
                          <a:latin typeface="Times New Roman" pitchFamily="18" charset="0"/>
                          <a:ea typeface="Calibri"/>
                          <a:cs typeface="Times New Roman" pitchFamily="18" charset="0"/>
                        </a:rPr>
                        <a:t>лед</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a:latin typeface="Times New Roman" pitchFamily="18" charset="0"/>
                          <a:ea typeface="Calibri"/>
                          <a:cs typeface="Times New Roman" pitchFamily="18" charset="0"/>
                        </a:rPr>
                        <a:t>снег</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a:latin typeface="Times New Roman" pitchFamily="18" charset="0"/>
                          <a:ea typeface="Calibri"/>
                          <a:cs typeface="Times New Roman" pitchFamily="18" charset="0"/>
                        </a:rPr>
                        <a:t>лед</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снег</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32174">
                <a:tc>
                  <a:txBody>
                    <a:bodyPr/>
                    <a:lstStyle/>
                    <a:p>
                      <a:pPr algn="ctr">
                        <a:lnSpc>
                          <a:spcPct val="115000"/>
                        </a:lnSpc>
                        <a:spcAft>
                          <a:spcPts val="0"/>
                        </a:spcAft>
                      </a:pPr>
                      <a:r>
                        <a:rPr lang="ru-RU" sz="1400" dirty="0">
                          <a:latin typeface="Times New Roman" pitchFamily="18" charset="0"/>
                          <a:ea typeface="Calibri"/>
                          <a:cs typeface="Times New Roman" pitchFamily="18" charset="0"/>
                        </a:rPr>
                        <a:t>6.45-13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2940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0,016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0,015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26,6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68,2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3,25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21,9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32174">
                <a:tc>
                  <a:txBody>
                    <a:bodyPr/>
                    <a:lstStyle/>
                    <a:p>
                      <a:pPr algn="ctr">
                        <a:lnSpc>
                          <a:spcPct val="115000"/>
                        </a:lnSpc>
                        <a:spcAft>
                          <a:spcPts val="0"/>
                        </a:spcAft>
                      </a:pPr>
                      <a:r>
                        <a:rPr lang="ru-RU" sz="1400" dirty="0">
                          <a:latin typeface="Times New Roman" pitchFamily="18" charset="0"/>
                          <a:ea typeface="Calibri"/>
                          <a:cs typeface="Times New Roman" pitchFamily="18" charset="0"/>
                        </a:rPr>
                        <a:t>280-508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19600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0,066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0,030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221,9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913,8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10,3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69,8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32174">
                <a:tc>
                  <a:txBody>
                    <a:bodyPr/>
                    <a:lstStyle/>
                    <a:p>
                      <a:pPr algn="ctr">
                        <a:lnSpc>
                          <a:spcPct val="115000"/>
                        </a:lnSpc>
                        <a:spcAft>
                          <a:spcPts val="0"/>
                        </a:spcAft>
                      </a:pPr>
                      <a:r>
                        <a:rPr lang="ru-RU" sz="1400" dirty="0">
                          <a:latin typeface="Times New Roman" pitchFamily="18" charset="0"/>
                          <a:ea typeface="Calibri"/>
                          <a:cs typeface="Times New Roman" pitchFamily="18" charset="0"/>
                        </a:rPr>
                        <a:t>280-508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19600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0,066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0,015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258.7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970,2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12,0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74,2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32174">
                <a:tc>
                  <a:txBody>
                    <a:bodyPr/>
                    <a:lstStyle/>
                    <a:p>
                      <a:pPr algn="ctr">
                        <a:lnSpc>
                          <a:spcPct val="115000"/>
                        </a:lnSpc>
                        <a:spcAft>
                          <a:spcPts val="0"/>
                        </a:spcAft>
                      </a:pPr>
                      <a:r>
                        <a:rPr lang="ru-RU" sz="1400" dirty="0">
                          <a:latin typeface="Times New Roman" pitchFamily="18" charset="0"/>
                          <a:ea typeface="Calibri"/>
                          <a:cs typeface="Times New Roman" pitchFamily="18" charset="0"/>
                        </a:rPr>
                        <a:t>320-508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26754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0,066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0,030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302,9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1247,0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14,1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95,3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7" name="Прямоугольник 6"/>
          <p:cNvSpPr/>
          <p:nvPr/>
        </p:nvSpPr>
        <p:spPr>
          <a:xfrm>
            <a:off x="785786" y="3429000"/>
            <a:ext cx="7715304" cy="584775"/>
          </a:xfrm>
          <a:prstGeom prst="rect">
            <a:avLst/>
          </a:prstGeom>
        </p:spPr>
        <p:txBody>
          <a:bodyPr wrap="square">
            <a:spAutoFit/>
          </a:bodyPr>
          <a:lstStyle/>
          <a:p>
            <a:pPr algn="ctr"/>
            <a:r>
              <a:rPr lang="ru-RU" sz="1600" b="1" dirty="0" smtClean="0">
                <a:solidFill>
                  <a:srgbClr val="0070C0"/>
                </a:solidFill>
                <a:latin typeface="Times New Roman" pitchFamily="18" charset="0"/>
                <a:ea typeface="Calibri" pitchFamily="34" charset="0"/>
                <a:cs typeface="Times New Roman" pitchFamily="18" charset="0"/>
              </a:rPr>
              <a:t>Количество теплоты, поступающее от колеса автомобиля  при полной блокировке над снежным накатом (температура воздуха -10 °С)</a:t>
            </a:r>
            <a:endParaRPr lang="ru-RU" sz="1600" dirty="0">
              <a:solidFill>
                <a:srgbClr val="0070C0"/>
              </a:solidFill>
              <a:latin typeface="Times New Roman" pitchFamily="18" charset="0"/>
              <a:cs typeface="Times New Roman" pitchFamily="18" charset="0"/>
            </a:endParaRPr>
          </a:p>
        </p:txBody>
      </p:sp>
      <p:sp>
        <p:nvSpPr>
          <p:cNvPr id="8" name="Прямоугольник 7"/>
          <p:cNvSpPr/>
          <p:nvPr/>
        </p:nvSpPr>
        <p:spPr>
          <a:xfrm>
            <a:off x="214282" y="500042"/>
            <a:ext cx="5357850" cy="830997"/>
          </a:xfrm>
          <a:prstGeom prst="rect">
            <a:avLst/>
          </a:prstGeom>
        </p:spPr>
        <p:txBody>
          <a:bodyPr wrap="square">
            <a:spAutoFit/>
          </a:bodyPr>
          <a:lstStyle/>
          <a:p>
            <a:pPr lvl="0" algn="ctr" fontAlgn="base">
              <a:spcBef>
                <a:spcPct val="0"/>
              </a:spcBef>
              <a:spcAft>
                <a:spcPct val="0"/>
              </a:spcAft>
            </a:pPr>
            <a:r>
              <a:rPr lang="ru-RU" sz="1600" b="1" dirty="0" smtClean="0">
                <a:solidFill>
                  <a:srgbClr val="0070C0"/>
                </a:solidFill>
                <a:latin typeface="Times New Roman" pitchFamily="18" charset="0"/>
                <a:ea typeface="Calibri" pitchFamily="34" charset="0"/>
                <a:cs typeface="Times New Roman" pitchFamily="18" charset="0"/>
              </a:rPr>
              <a:t>Количество теплоты, поступающее от колеса автомобиля при движении (температура воздуха -10 °С и беговой дорожке шины +50 °С)</a:t>
            </a:r>
            <a:endParaRPr lang="ru-RU" sz="1600" dirty="0" smtClean="0">
              <a:solidFill>
                <a:srgbClr val="0070C0"/>
              </a:solidFill>
              <a:latin typeface="Times New Roman" pitchFamily="18" charset="0"/>
              <a:cs typeface="Times New Roman" pitchFamily="18" charset="0"/>
            </a:endParaRPr>
          </a:p>
        </p:txBody>
      </p:sp>
      <p:sp>
        <p:nvSpPr>
          <p:cNvPr id="10" name="Прямоугольник 9"/>
          <p:cNvSpPr/>
          <p:nvPr/>
        </p:nvSpPr>
        <p:spPr>
          <a:xfrm>
            <a:off x="5715008" y="500042"/>
            <a:ext cx="3000396" cy="584775"/>
          </a:xfrm>
          <a:prstGeom prst="rect">
            <a:avLst/>
          </a:prstGeom>
        </p:spPr>
        <p:txBody>
          <a:bodyPr wrap="square">
            <a:spAutoFit/>
          </a:bodyPr>
          <a:lstStyle/>
          <a:p>
            <a:pPr algn="ctr"/>
            <a:r>
              <a:rPr lang="ru-RU" sz="1600" b="1" dirty="0" smtClean="0">
                <a:solidFill>
                  <a:srgbClr val="0070C0"/>
                </a:solidFill>
                <a:latin typeface="Times New Roman" pitchFamily="18" charset="0"/>
                <a:cs typeface="Times New Roman" pitchFamily="18" charset="0"/>
              </a:rPr>
              <a:t>Толщина расплавленного слоя снега и льда </a:t>
            </a:r>
            <a:endParaRPr lang="ru-RU" sz="1600" b="1" dirty="0">
              <a:solidFill>
                <a:srgbClr val="0070C0"/>
              </a:solidFill>
              <a:latin typeface="Times New Roman" pitchFamily="18" charset="0"/>
              <a:cs typeface="Times New Roman" pitchFamily="18" charset="0"/>
            </a:endParaRPr>
          </a:p>
        </p:txBody>
      </p:sp>
      <p:sp>
        <p:nvSpPr>
          <p:cNvPr id="6147" name="Rectangle 3"/>
          <p:cNvSpPr>
            <a:spLocks noChangeArrowheads="1"/>
          </p:cNvSpPr>
          <p:nvPr/>
        </p:nvSpPr>
        <p:spPr bwMode="auto">
          <a:xfrm>
            <a:off x="5572132" y="1857364"/>
            <a:ext cx="3357586" cy="15465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где </a:t>
            </a:r>
            <a:r>
              <a:rPr kumimoji="0" lang="ru-RU" sz="105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Q</a:t>
            </a:r>
            <a:r>
              <a:rPr kumimoji="0" lang="ru-RU" sz="1050" b="0" i="1"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п</a:t>
            </a: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количество теплоты, поступающей в покрытие, Дж: </a:t>
            </a:r>
            <a:r>
              <a:rPr kumimoji="0" lang="ru-RU" sz="105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Q</a:t>
            </a:r>
            <a:r>
              <a:rPr kumimoji="0" lang="ru-RU" sz="1050" b="0" i="1"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п</a:t>
            </a:r>
            <a:r>
              <a:rPr kumimoji="0" lang="ru-RU" sz="105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t>
            </a:r>
            <a:r>
              <a:rPr kumimoji="0" lang="ru-RU" sz="105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Q </a:t>
            </a:r>
            <a:r>
              <a:rPr kumimoji="0" lang="ru-RU" sz="105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a:t>
            </a:r>
            <a:r>
              <a:rPr kumimoji="0" lang="ru-RU" sz="1050" b="0" i="1"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к</a:t>
            </a:r>
            <a:r>
              <a:rPr kumimoji="0" lang="ru-RU" sz="105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Q –</a:t>
            </a: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тепловой поток, поступающей в покрытие;  </a:t>
            </a:r>
            <a:r>
              <a:rPr kumimoji="0" lang="ru-RU" sz="105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a:t>
            </a:r>
            <a:r>
              <a:rPr kumimoji="0" lang="ru-RU" sz="1050" b="0" i="1"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к</a:t>
            </a: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продолжительность контакта, с</a:t>
            </a:r>
            <a:r>
              <a:rPr kumimoji="0" lang="ru-RU" sz="105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05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L</a:t>
            </a:r>
            <a:r>
              <a:rPr kumimoji="0" lang="ru-RU" sz="1050" b="0" i="1"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p</a:t>
            </a: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плотность снега или льда, кг/м</a:t>
            </a:r>
            <a:r>
              <a:rPr kumimoji="0" lang="ru-RU" sz="105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3</a:t>
            </a: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05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a:t>
            </a:r>
            <a:r>
              <a:rPr kumimoji="0" lang="ru-RU" sz="1050" b="0" i="1"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ф</a:t>
            </a: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площадь тактического  контакта  шины с покрытием, м</a:t>
            </a:r>
            <a:r>
              <a:rPr kumimoji="0" lang="ru-RU" sz="105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2</a:t>
            </a: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05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a:t>
            </a:r>
            <a:r>
              <a:rPr kumimoji="0" lang="ru-RU" sz="1050" b="0" i="1"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р</a:t>
            </a: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удельная теплоемкость снега или льда, Дж/кг град; </a:t>
            </a:r>
            <a:r>
              <a:rPr kumimoji="0" lang="ru-RU" sz="105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t</a:t>
            </a:r>
            <a:r>
              <a:rPr kumimoji="0" lang="ru-RU" sz="1050" b="0" i="1"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пл</a:t>
            </a: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температура плавления (таяния) снега и льда, град; </a:t>
            </a:r>
            <a:r>
              <a:rPr kumimoji="0" lang="ru-RU" sz="105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t</a:t>
            </a: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температура снега и льда, град; </a:t>
            </a:r>
            <a:r>
              <a:rPr kumimoji="0" lang="ru-RU" sz="105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L</a:t>
            </a:r>
            <a:r>
              <a:rPr kumimoji="0" lang="ru-RU" sz="1050" b="0" i="1"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пл</a:t>
            </a: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скрытая теплота плавления снега или льда, Дж/кг.</a:t>
            </a:r>
            <a:endParaRPr kumimoji="0" lang="ru-RU" sz="105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614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 name="Object 3"/>
          <p:cNvGraphicFramePr>
            <a:graphicFrameLocks noChangeAspect="1"/>
          </p:cNvGraphicFramePr>
          <p:nvPr/>
        </p:nvGraphicFramePr>
        <p:xfrm>
          <a:off x="5715008" y="1000108"/>
          <a:ext cx="3071834" cy="857256"/>
        </p:xfrm>
        <a:graphic>
          <a:graphicData uri="http://schemas.openxmlformats.org/presentationml/2006/ole">
            <mc:AlternateContent xmlns:mc="http://schemas.openxmlformats.org/markup-compatibility/2006">
              <mc:Choice xmlns:v="urn:schemas-microsoft-com:vml" Requires="v">
                <p:oleObj spid="_x0000_s6148" name="Формула" r:id="rId3" imgW="1752600" imgH="469900" progId="Equation.3">
                  <p:embed/>
                </p:oleObj>
              </mc:Choice>
              <mc:Fallback>
                <p:oleObj name="Формула" r:id="rId3" imgW="1752600" imgH="46990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8" y="1000108"/>
                        <a:ext cx="3071834" cy="8572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Прямоугольник 10"/>
          <p:cNvSpPr/>
          <p:nvPr/>
        </p:nvSpPr>
        <p:spPr>
          <a:xfrm>
            <a:off x="214282" y="6000768"/>
            <a:ext cx="8715436" cy="738664"/>
          </a:xfrm>
          <a:prstGeom prst="rect">
            <a:avLst/>
          </a:prstGeom>
        </p:spPr>
        <p:txBody>
          <a:bodyPr wrap="square">
            <a:spAutoFit/>
          </a:bodyPr>
          <a:lstStyle/>
          <a:p>
            <a:pPr algn="just"/>
            <a:r>
              <a:rPr lang="ru-RU" sz="1400" dirty="0" smtClean="0">
                <a:latin typeface="Times New Roman" pitchFamily="18" charset="0"/>
                <a:cs typeface="Times New Roman" pitchFamily="18" charset="0"/>
              </a:rPr>
              <a:t>Расчет, проведенный по этой формуле, показал, что, например, для случая скольжения колеса по снегу или льду тепловой эффект шин грузовых автомобилей значительно выше, чем легковых шин (больше площадь и продолжительность контакта). </a:t>
            </a:r>
            <a:endParaRPr lang="ru-RU" sz="14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7" name="Прямоугольник 6"/>
          <p:cNvSpPr/>
          <p:nvPr/>
        </p:nvSpPr>
        <p:spPr>
          <a:xfrm>
            <a:off x="1071538" y="1928802"/>
            <a:ext cx="2643206" cy="461665"/>
          </a:xfrm>
          <a:prstGeom prst="rect">
            <a:avLst/>
          </a:prstGeom>
        </p:spPr>
        <p:txBody>
          <a:bodyPr wrap="square">
            <a:spAutoFit/>
          </a:bodyPr>
          <a:lstStyle/>
          <a:p>
            <a:pPr algn="ctr"/>
            <a:r>
              <a:rPr lang="ru-RU" sz="2400" i="1" dirty="0" smtClean="0">
                <a:latin typeface="Arial" pitchFamily="34" charset="0"/>
                <a:cs typeface="Arial" pitchFamily="34" charset="0"/>
                <a:sym typeface="Symbol"/>
              </a:rPr>
              <a:t></a:t>
            </a:r>
            <a:r>
              <a:rPr lang="ru-RU" sz="2400" i="1" dirty="0" err="1" smtClean="0">
                <a:latin typeface="Arial" pitchFamily="34" charset="0"/>
                <a:cs typeface="Arial" pitchFamily="34" charset="0"/>
              </a:rPr>
              <a:t>tg</a:t>
            </a:r>
            <a:r>
              <a:rPr lang="ru-RU" sz="2400" i="1" dirty="0" smtClean="0">
                <a:latin typeface="Arial" pitchFamily="34" charset="0"/>
                <a:cs typeface="Arial" pitchFamily="34" charset="0"/>
              </a:rPr>
              <a:t> +С,</a:t>
            </a:r>
            <a:endParaRPr lang="ru-RU" sz="2400" dirty="0">
              <a:latin typeface="Arial" pitchFamily="34" charset="0"/>
              <a:cs typeface="Arial" pitchFamily="34" charset="0"/>
            </a:endParaRPr>
          </a:p>
        </p:txBody>
      </p:sp>
      <p:sp>
        <p:nvSpPr>
          <p:cNvPr id="8" name="Прямоугольник 7"/>
          <p:cNvSpPr/>
          <p:nvPr/>
        </p:nvSpPr>
        <p:spPr>
          <a:xfrm>
            <a:off x="428596" y="2401195"/>
            <a:ext cx="4071966" cy="1384995"/>
          </a:xfrm>
          <a:prstGeom prst="rect">
            <a:avLst/>
          </a:prstGeom>
        </p:spPr>
        <p:txBody>
          <a:bodyPr wrap="square">
            <a:spAutoFit/>
          </a:bodyPr>
          <a:lstStyle/>
          <a:p>
            <a:pPr algn="ctr"/>
            <a:r>
              <a:rPr lang="ru-RU" sz="1400" dirty="0" smtClean="0">
                <a:latin typeface="Times New Roman" pitchFamily="18" charset="0"/>
                <a:cs typeface="Times New Roman" pitchFamily="18" charset="0"/>
              </a:rPr>
              <a:t>где </a:t>
            </a:r>
            <a:r>
              <a:rPr lang="ru-RU" sz="1400" dirty="0" smtClean="0">
                <a:latin typeface="Times New Roman" pitchFamily="18" charset="0"/>
                <a:cs typeface="Times New Roman" pitchFamily="18" charset="0"/>
                <a:sym typeface="Symbol"/>
              </a:rPr>
              <a:t></a:t>
            </a:r>
            <a:r>
              <a:rPr lang="ru-RU" sz="1400" dirty="0" smtClean="0">
                <a:latin typeface="Times New Roman" pitchFamily="18" charset="0"/>
                <a:cs typeface="Times New Roman" pitchFamily="18" charset="0"/>
              </a:rPr>
              <a:t> – сила смерзания снежно-ледяного наката (или касательное напряжение), МПа;  </a:t>
            </a:r>
            <a:r>
              <a:rPr lang="ru-RU" sz="1400" dirty="0" smtClean="0">
                <a:latin typeface="Times New Roman" pitchFamily="18" charset="0"/>
                <a:cs typeface="Times New Roman" pitchFamily="18" charset="0"/>
                <a:sym typeface="Symbol"/>
              </a:rPr>
              <a:t></a:t>
            </a:r>
            <a:r>
              <a:rPr lang="ru-RU" sz="1400" dirty="0" smtClean="0">
                <a:latin typeface="Times New Roman" pitchFamily="18" charset="0"/>
                <a:cs typeface="Times New Roman" pitchFamily="18" charset="0"/>
              </a:rPr>
              <a:t> – нормальное напряжение сжатия, действующее в направлении, перпендикулярном к направлению сдвига, МПа; </a:t>
            </a:r>
            <a:r>
              <a:rPr lang="ru-RU" sz="1400" dirty="0" err="1" smtClean="0">
                <a:latin typeface="Times New Roman" pitchFamily="18" charset="0"/>
                <a:cs typeface="Times New Roman" pitchFamily="18" charset="0"/>
              </a:rPr>
              <a:t>tg</a:t>
            </a:r>
            <a:r>
              <a:rPr lang="ru-RU" sz="1400" dirty="0" smtClean="0">
                <a:latin typeface="Times New Roman" pitchFamily="18" charset="0"/>
                <a:cs typeface="Times New Roman" pitchFamily="18" charset="0"/>
                <a:sym typeface="Symbol"/>
              </a:rPr>
              <a:t></a:t>
            </a:r>
            <a:r>
              <a:rPr lang="ru-RU" sz="1400" dirty="0" smtClean="0">
                <a:latin typeface="Times New Roman" pitchFamily="18" charset="0"/>
                <a:cs typeface="Times New Roman" pitchFamily="18" charset="0"/>
              </a:rPr>
              <a:t> – коэффициент внутреннего трения; С – сцепление материала, МПа.</a:t>
            </a:r>
            <a:endParaRPr lang="ru-RU" sz="1400" dirty="0">
              <a:latin typeface="Times New Roman" pitchFamily="18" charset="0"/>
              <a:cs typeface="Times New Roman" pitchFamily="18" charset="0"/>
            </a:endParaRPr>
          </a:p>
        </p:txBody>
      </p:sp>
      <p:sp>
        <p:nvSpPr>
          <p:cNvPr id="10" name="Прямоугольник 9"/>
          <p:cNvSpPr/>
          <p:nvPr/>
        </p:nvSpPr>
        <p:spPr>
          <a:xfrm>
            <a:off x="4500562" y="2285992"/>
            <a:ext cx="4000528" cy="461665"/>
          </a:xfrm>
          <a:prstGeom prst="rect">
            <a:avLst/>
          </a:prstGeom>
        </p:spPr>
        <p:txBody>
          <a:bodyPr wrap="square">
            <a:spAutoFit/>
          </a:bodyPr>
          <a:lstStyle/>
          <a:p>
            <a:r>
              <a:rPr lang="en-US" sz="2400" i="1" dirty="0" smtClean="0">
                <a:latin typeface="Arial" pitchFamily="34" charset="0"/>
                <a:cs typeface="Arial" pitchFamily="34" charset="0"/>
              </a:rPr>
              <a:t>F(x)=a</a:t>
            </a:r>
            <a:r>
              <a:rPr lang="ru-RU" sz="2400" i="1" baseline="-25000" dirty="0" smtClean="0">
                <a:latin typeface="Arial" pitchFamily="34" charset="0"/>
                <a:cs typeface="Arial" pitchFamily="34" charset="0"/>
              </a:rPr>
              <a:t>о</a:t>
            </a:r>
            <a:r>
              <a:rPr lang="en-US" sz="2400" i="1" dirty="0" smtClean="0">
                <a:latin typeface="Arial" pitchFamily="34" charset="0"/>
                <a:cs typeface="Arial" pitchFamily="34" charset="0"/>
              </a:rPr>
              <a:t>+a</a:t>
            </a:r>
            <a:r>
              <a:rPr lang="en-US" sz="2400" i="1" baseline="-25000" dirty="0" smtClean="0">
                <a:latin typeface="Arial" pitchFamily="34" charset="0"/>
                <a:cs typeface="Arial" pitchFamily="34" charset="0"/>
              </a:rPr>
              <a:t>1</a:t>
            </a:r>
            <a:r>
              <a:rPr lang="en-US" sz="2400" i="1" dirty="0" smtClean="0">
                <a:latin typeface="Arial" pitchFamily="34" charset="0"/>
                <a:cs typeface="Arial" pitchFamily="34" charset="0"/>
              </a:rPr>
              <a:t>x+a</a:t>
            </a:r>
            <a:r>
              <a:rPr lang="en-US" sz="2400" i="1" baseline="-25000" dirty="0" smtClean="0">
                <a:latin typeface="Arial" pitchFamily="34" charset="0"/>
                <a:cs typeface="Arial" pitchFamily="34" charset="0"/>
              </a:rPr>
              <a:t>2</a:t>
            </a:r>
            <a:r>
              <a:rPr lang="en-US" sz="2400" i="1" dirty="0" smtClean="0">
                <a:latin typeface="Arial" pitchFamily="34" charset="0"/>
                <a:cs typeface="Arial" pitchFamily="34" charset="0"/>
              </a:rPr>
              <a:t>x</a:t>
            </a:r>
            <a:r>
              <a:rPr lang="en-US" sz="2400" i="1" baseline="-25000" dirty="0" smtClean="0">
                <a:latin typeface="Arial" pitchFamily="34" charset="0"/>
                <a:cs typeface="Arial" pitchFamily="34" charset="0"/>
              </a:rPr>
              <a:t>2</a:t>
            </a:r>
            <a:r>
              <a:rPr lang="en-US" sz="2400" i="1" dirty="0" smtClean="0">
                <a:latin typeface="Arial" pitchFamily="34" charset="0"/>
                <a:cs typeface="Arial" pitchFamily="34" charset="0"/>
              </a:rPr>
              <a:t>+...+</a:t>
            </a:r>
            <a:r>
              <a:rPr lang="en-US" sz="2400" i="1" dirty="0" err="1" smtClean="0">
                <a:latin typeface="Arial" pitchFamily="34" charset="0"/>
                <a:cs typeface="Arial" pitchFamily="34" charset="0"/>
              </a:rPr>
              <a:t>a</a:t>
            </a:r>
            <a:r>
              <a:rPr lang="en-US" sz="2400" i="1" baseline="-25000" dirty="0" err="1" smtClean="0">
                <a:latin typeface="Arial" pitchFamily="34" charset="0"/>
                <a:cs typeface="Arial" pitchFamily="34" charset="0"/>
              </a:rPr>
              <a:t>m</a:t>
            </a:r>
            <a:r>
              <a:rPr lang="en-US" sz="2400" i="1" dirty="0" err="1" smtClean="0">
                <a:latin typeface="Arial" pitchFamily="34" charset="0"/>
                <a:cs typeface="Arial" pitchFamily="34" charset="0"/>
              </a:rPr>
              <a:t>x</a:t>
            </a:r>
            <a:r>
              <a:rPr lang="en-US" sz="2400" i="1" baseline="-25000" dirty="0" err="1" smtClean="0">
                <a:latin typeface="Arial" pitchFamily="34" charset="0"/>
                <a:cs typeface="Arial" pitchFamily="34" charset="0"/>
              </a:rPr>
              <a:t>m</a:t>
            </a:r>
            <a:r>
              <a:rPr lang="en-US" sz="2400" i="1" dirty="0" smtClean="0">
                <a:latin typeface="Arial" pitchFamily="34" charset="0"/>
                <a:cs typeface="Arial" pitchFamily="34" charset="0"/>
              </a:rPr>
              <a:t>.</a:t>
            </a:r>
            <a:endParaRPr lang="ru-RU" sz="2400" dirty="0">
              <a:latin typeface="Arial" pitchFamily="34" charset="0"/>
              <a:cs typeface="Arial" pitchFamily="34" charset="0"/>
            </a:endParaRPr>
          </a:p>
        </p:txBody>
      </p:sp>
      <p:sp>
        <p:nvSpPr>
          <p:cNvPr id="11" name="Прямоугольник 10"/>
          <p:cNvSpPr/>
          <p:nvPr/>
        </p:nvSpPr>
        <p:spPr>
          <a:xfrm>
            <a:off x="4857752" y="1357298"/>
            <a:ext cx="3286148" cy="1015663"/>
          </a:xfrm>
          <a:prstGeom prst="rect">
            <a:avLst/>
          </a:prstGeom>
        </p:spPr>
        <p:txBody>
          <a:bodyPr wrap="square">
            <a:spAutoFit/>
          </a:bodyPr>
          <a:lstStyle/>
          <a:p>
            <a:pPr algn="ctr"/>
            <a:r>
              <a:rPr lang="ru-RU" sz="2000" b="1" dirty="0" smtClean="0">
                <a:solidFill>
                  <a:srgbClr val="0070C0"/>
                </a:solidFill>
                <a:latin typeface="Times New Roman" pitchFamily="18" charset="0"/>
                <a:cs typeface="Times New Roman" pitchFamily="18" charset="0"/>
              </a:rPr>
              <a:t>Аппроксимации функции  (метод наименьших квадратов (МНК))</a:t>
            </a:r>
            <a:endParaRPr lang="ru-RU" sz="2000" b="1" dirty="0">
              <a:solidFill>
                <a:srgbClr val="0070C0"/>
              </a:solidFill>
              <a:latin typeface="Times New Roman" pitchFamily="18" charset="0"/>
              <a:cs typeface="Times New Roman" pitchFamily="18" charset="0"/>
            </a:endParaRPr>
          </a:p>
        </p:txBody>
      </p:sp>
      <p:sp>
        <p:nvSpPr>
          <p:cNvPr id="12" name="Прямоугольник 11"/>
          <p:cNvSpPr/>
          <p:nvPr/>
        </p:nvSpPr>
        <p:spPr>
          <a:xfrm>
            <a:off x="285720" y="1357298"/>
            <a:ext cx="4143404" cy="707886"/>
          </a:xfrm>
          <a:prstGeom prst="rect">
            <a:avLst/>
          </a:prstGeom>
        </p:spPr>
        <p:txBody>
          <a:bodyPr wrap="square">
            <a:spAutoFit/>
          </a:bodyPr>
          <a:lstStyle/>
          <a:p>
            <a:pPr algn="ctr"/>
            <a:r>
              <a:rPr lang="ru-RU" sz="2000" b="1" dirty="0" smtClean="0">
                <a:solidFill>
                  <a:srgbClr val="0070C0"/>
                </a:solidFill>
                <a:latin typeface="Times New Roman" pitchFamily="18" charset="0"/>
                <a:cs typeface="Times New Roman" pitchFamily="18" charset="0"/>
              </a:rPr>
              <a:t>Сила смерзания снежно-ледяного наката </a:t>
            </a:r>
            <a:endParaRPr lang="ru-RU" sz="2000" b="1" dirty="0">
              <a:solidFill>
                <a:srgbClr val="0070C0"/>
              </a:solidFill>
              <a:latin typeface="Times New Roman" pitchFamily="18" charset="0"/>
              <a:cs typeface="Times New Roman" pitchFamily="18" charset="0"/>
            </a:endParaRPr>
          </a:p>
        </p:txBody>
      </p:sp>
      <p:graphicFrame>
        <p:nvGraphicFramePr>
          <p:cNvPr id="13" name="Таблица 12"/>
          <p:cNvGraphicFramePr>
            <a:graphicFrameLocks noGrp="1"/>
          </p:cNvGraphicFramePr>
          <p:nvPr/>
        </p:nvGraphicFramePr>
        <p:xfrm>
          <a:off x="428596" y="4071942"/>
          <a:ext cx="8215369" cy="2297448"/>
        </p:xfrm>
        <a:graphic>
          <a:graphicData uri="http://schemas.openxmlformats.org/drawingml/2006/table">
            <a:tbl>
              <a:tblPr/>
              <a:tblGrid>
                <a:gridCol w="869389">
                  <a:extLst>
                    <a:ext uri="{9D8B030D-6E8A-4147-A177-3AD203B41FA5}">
                      <a16:colId xmlns:a16="http://schemas.microsoft.com/office/drawing/2014/main" val="20000"/>
                    </a:ext>
                  </a:extLst>
                </a:gridCol>
                <a:gridCol w="869389">
                  <a:extLst>
                    <a:ext uri="{9D8B030D-6E8A-4147-A177-3AD203B41FA5}">
                      <a16:colId xmlns:a16="http://schemas.microsoft.com/office/drawing/2014/main" val="20001"/>
                    </a:ext>
                  </a:extLst>
                </a:gridCol>
                <a:gridCol w="974558">
                  <a:extLst>
                    <a:ext uri="{9D8B030D-6E8A-4147-A177-3AD203B41FA5}">
                      <a16:colId xmlns:a16="http://schemas.microsoft.com/office/drawing/2014/main" val="20002"/>
                    </a:ext>
                  </a:extLst>
                </a:gridCol>
                <a:gridCol w="1013994">
                  <a:extLst>
                    <a:ext uri="{9D8B030D-6E8A-4147-A177-3AD203B41FA5}">
                      <a16:colId xmlns:a16="http://schemas.microsoft.com/office/drawing/2014/main" val="20003"/>
                    </a:ext>
                  </a:extLst>
                </a:gridCol>
                <a:gridCol w="999095">
                  <a:extLst>
                    <a:ext uri="{9D8B030D-6E8A-4147-A177-3AD203B41FA5}">
                      <a16:colId xmlns:a16="http://schemas.microsoft.com/office/drawing/2014/main" val="20004"/>
                    </a:ext>
                  </a:extLst>
                </a:gridCol>
                <a:gridCol w="999095">
                  <a:extLst>
                    <a:ext uri="{9D8B030D-6E8A-4147-A177-3AD203B41FA5}">
                      <a16:colId xmlns:a16="http://schemas.microsoft.com/office/drawing/2014/main" val="20005"/>
                    </a:ext>
                  </a:extLst>
                </a:gridCol>
                <a:gridCol w="999095">
                  <a:extLst>
                    <a:ext uri="{9D8B030D-6E8A-4147-A177-3AD203B41FA5}">
                      <a16:colId xmlns:a16="http://schemas.microsoft.com/office/drawing/2014/main" val="20006"/>
                    </a:ext>
                  </a:extLst>
                </a:gridCol>
                <a:gridCol w="744937">
                  <a:extLst>
                    <a:ext uri="{9D8B030D-6E8A-4147-A177-3AD203B41FA5}">
                      <a16:colId xmlns:a16="http://schemas.microsoft.com/office/drawing/2014/main" val="20007"/>
                    </a:ext>
                  </a:extLst>
                </a:gridCol>
                <a:gridCol w="745817">
                  <a:extLst>
                    <a:ext uri="{9D8B030D-6E8A-4147-A177-3AD203B41FA5}">
                      <a16:colId xmlns:a16="http://schemas.microsoft.com/office/drawing/2014/main" val="20008"/>
                    </a:ext>
                  </a:extLst>
                </a:gridCol>
              </a:tblGrid>
              <a:tr h="552069">
                <a:tc gridSpan="6">
                  <a:txBody>
                    <a:bodyPr/>
                    <a:lstStyle/>
                    <a:p>
                      <a:pPr algn="ctr">
                        <a:lnSpc>
                          <a:spcPct val="115000"/>
                        </a:lnSpc>
                        <a:spcAft>
                          <a:spcPts val="0"/>
                        </a:spcAft>
                      </a:pPr>
                      <a:endParaRPr lang="ru-RU" sz="1400" dirty="0">
                        <a:latin typeface="Times New Roman" pitchFamily="18" charset="0"/>
                        <a:ea typeface="Calibri"/>
                        <a:cs typeface="Times New Roman" pitchFamily="18" charset="0"/>
                      </a:endParaRPr>
                    </a:p>
                    <a:p>
                      <a:pPr algn="ctr">
                        <a:lnSpc>
                          <a:spcPct val="115000"/>
                        </a:lnSpc>
                        <a:spcAft>
                          <a:spcPts val="0"/>
                        </a:spcAft>
                      </a:pPr>
                      <a:r>
                        <a:rPr lang="ru-RU" sz="1400" b="1" dirty="0">
                          <a:latin typeface="Times New Roman" pitchFamily="18" charset="0"/>
                          <a:ea typeface="Calibri"/>
                          <a:cs typeface="Times New Roman" pitchFamily="18" charset="0"/>
                        </a:rPr>
                        <a:t>Коэффициенты </a:t>
                      </a:r>
                      <a:r>
                        <a:rPr lang="ru-RU" sz="1400" b="1" dirty="0" err="1">
                          <a:latin typeface="Times New Roman" pitchFamily="18" charset="0"/>
                          <a:ea typeface="Calibri"/>
                          <a:cs typeface="Times New Roman" pitchFamily="18" charset="0"/>
                        </a:rPr>
                        <a:t>аппроксимационного</a:t>
                      </a:r>
                      <a:r>
                        <a:rPr lang="ru-RU" sz="1400" b="1" dirty="0">
                          <a:latin typeface="Times New Roman" pitchFamily="18" charset="0"/>
                          <a:ea typeface="Calibri"/>
                          <a:cs typeface="Times New Roman" pitchFamily="18" charset="0"/>
                        </a:rPr>
                        <a:t> уравнения</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ctr">
                        <a:lnSpc>
                          <a:spcPct val="115000"/>
                        </a:lnSpc>
                        <a:spcAft>
                          <a:spcPts val="0"/>
                        </a:spcAft>
                      </a:pPr>
                      <a:r>
                        <a:rPr lang="ru-RU" sz="1400" b="1" dirty="0" err="1">
                          <a:latin typeface="Times New Roman" pitchFamily="18" charset="0"/>
                          <a:ea typeface="Calibri"/>
                          <a:cs typeface="Times New Roman" pitchFamily="18" charset="0"/>
                        </a:rPr>
                        <a:t>Эксперимен-тальные</a:t>
                      </a:r>
                      <a:r>
                        <a:rPr lang="ru-RU" sz="1400" b="1" dirty="0">
                          <a:latin typeface="Times New Roman" pitchFamily="18" charset="0"/>
                          <a:ea typeface="Calibri"/>
                          <a:cs typeface="Times New Roman" pitchFamily="18" charset="0"/>
                        </a:rPr>
                        <a:t> данные</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just">
                        <a:lnSpc>
                          <a:spcPct val="115000"/>
                        </a:lnSpc>
                        <a:spcAft>
                          <a:spcPts val="0"/>
                        </a:spcAft>
                      </a:pPr>
                      <a:endParaRPr lang="ru-RU" sz="1400">
                        <a:latin typeface="Times New Roman" pitchFamily="18" charset="0"/>
                        <a:ea typeface="Calibri"/>
                        <a:cs typeface="Times New Roman" pitchFamily="18" charset="0"/>
                      </a:endParaRPr>
                    </a:p>
                    <a:p>
                      <a:pPr algn="ctr">
                        <a:lnSpc>
                          <a:spcPct val="115000"/>
                        </a:lnSpc>
                        <a:spcAft>
                          <a:spcPts val="0"/>
                        </a:spcAft>
                      </a:pPr>
                      <a:r>
                        <a:rPr lang="ru-RU" sz="1400" b="1">
                          <a:latin typeface="Times New Roman" pitchFamily="18" charset="0"/>
                          <a:ea typeface="Calibri"/>
                          <a:cs typeface="Times New Roman" pitchFamily="18" charset="0"/>
                        </a:rPr>
                        <a:t>τ,</a:t>
                      </a:r>
                      <a:endParaRPr lang="ru-RU" sz="1400">
                        <a:latin typeface="Times New Roman" pitchFamily="18" charset="0"/>
                        <a:ea typeface="Calibri"/>
                        <a:cs typeface="Times New Roman" pitchFamily="18" charset="0"/>
                      </a:endParaRPr>
                    </a:p>
                    <a:p>
                      <a:pPr algn="ctr">
                        <a:lnSpc>
                          <a:spcPct val="115000"/>
                        </a:lnSpc>
                        <a:spcAft>
                          <a:spcPts val="0"/>
                        </a:spcAft>
                      </a:pPr>
                      <a:r>
                        <a:rPr lang="ru-RU" sz="1400" b="1">
                          <a:latin typeface="Times New Roman" pitchFamily="18" charset="0"/>
                          <a:ea typeface="Calibri"/>
                          <a:cs typeface="Times New Roman" pitchFamily="18" charset="0"/>
                        </a:rPr>
                        <a:t>МПа</a:t>
                      </a: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а</a:t>
                      </a:r>
                      <a:r>
                        <a:rPr lang="ru-RU" sz="1400" b="1" baseline="-25000" dirty="0">
                          <a:latin typeface="Times New Roman" pitchFamily="18" charset="0"/>
                          <a:ea typeface="Calibri"/>
                          <a:cs typeface="Times New Roman" pitchFamily="18" charset="0"/>
                        </a:rPr>
                        <a:t>1</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а</a:t>
                      </a:r>
                      <a:r>
                        <a:rPr lang="ru-RU" sz="1400" b="1" baseline="-25000" dirty="0">
                          <a:latin typeface="Times New Roman" pitchFamily="18" charset="0"/>
                          <a:ea typeface="Calibri"/>
                          <a:cs typeface="Times New Roman" pitchFamily="18" charset="0"/>
                        </a:rPr>
                        <a:t>2</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а</a:t>
                      </a:r>
                      <a:r>
                        <a:rPr lang="ru-RU" sz="1400" b="1" baseline="-25000">
                          <a:latin typeface="Times New Roman" pitchFamily="18" charset="0"/>
                          <a:ea typeface="Calibri"/>
                          <a:cs typeface="Times New Roman" pitchFamily="18" charset="0"/>
                        </a:rPr>
                        <a:t>3</a:t>
                      </a: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а</a:t>
                      </a:r>
                      <a:r>
                        <a:rPr lang="ru-RU" sz="1400" b="1" baseline="-25000">
                          <a:latin typeface="Times New Roman" pitchFamily="18" charset="0"/>
                          <a:ea typeface="Calibri"/>
                          <a:cs typeface="Times New Roman" pitchFamily="18" charset="0"/>
                        </a:rPr>
                        <a:t>4</a:t>
                      </a: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а</a:t>
                      </a:r>
                      <a:r>
                        <a:rPr lang="ru-RU" sz="1400" b="1" baseline="-25000" dirty="0">
                          <a:latin typeface="Times New Roman" pitchFamily="18" charset="0"/>
                          <a:ea typeface="Calibri"/>
                          <a:cs typeface="Times New Roman" pitchFamily="18" charset="0"/>
                        </a:rPr>
                        <a:t>5</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а</a:t>
                      </a:r>
                      <a:r>
                        <a:rPr lang="ru-RU" sz="1400" b="1" baseline="-25000" dirty="0">
                          <a:latin typeface="Times New Roman" pitchFamily="18" charset="0"/>
                          <a:ea typeface="Calibri"/>
                          <a:cs typeface="Times New Roman" pitchFamily="18" charset="0"/>
                        </a:rPr>
                        <a:t>6</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q,</a:t>
                      </a:r>
                      <a:endParaRPr lang="ru-RU" sz="1400">
                        <a:latin typeface="Times New Roman" pitchFamily="18" charset="0"/>
                        <a:ea typeface="Calibri"/>
                        <a:cs typeface="Times New Roman" pitchFamily="18" charset="0"/>
                      </a:endParaRPr>
                    </a:p>
                    <a:p>
                      <a:pPr algn="ctr">
                        <a:lnSpc>
                          <a:spcPct val="115000"/>
                        </a:lnSpc>
                        <a:spcAft>
                          <a:spcPts val="0"/>
                        </a:spcAft>
                      </a:pPr>
                      <a:r>
                        <a:rPr lang="ru-RU" sz="1400" b="1">
                          <a:latin typeface="Times New Roman" pitchFamily="18" charset="0"/>
                          <a:ea typeface="Calibri"/>
                          <a:cs typeface="Times New Roman" pitchFamily="18" charset="0"/>
                        </a:rPr>
                        <a:t>г/м</a:t>
                      </a:r>
                      <a:r>
                        <a:rPr lang="ru-RU" sz="1400" b="1" baseline="30000">
                          <a:latin typeface="Times New Roman" pitchFamily="18" charset="0"/>
                          <a:ea typeface="Calibri"/>
                          <a:cs typeface="Times New Roman" pitchFamily="18" charset="0"/>
                        </a:rPr>
                        <a:t>2</a:t>
                      </a: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dirty="0" err="1">
                          <a:latin typeface="Times New Roman" pitchFamily="18" charset="0"/>
                          <a:ea typeface="Calibri"/>
                          <a:cs typeface="Times New Roman" pitchFamily="18" charset="0"/>
                        </a:rPr>
                        <a:t>t</a:t>
                      </a:r>
                      <a:r>
                        <a:rPr lang="ru-RU" sz="1400" b="1" baseline="-25000" dirty="0" err="1">
                          <a:latin typeface="Times New Roman" pitchFamily="18" charset="0"/>
                          <a:ea typeface="Calibri"/>
                          <a:cs typeface="Times New Roman" pitchFamily="18" charset="0"/>
                        </a:rPr>
                        <a:t>р</a:t>
                      </a:r>
                      <a:r>
                        <a:rPr lang="ru-RU" sz="1400" b="1" dirty="0">
                          <a:latin typeface="Times New Roman" pitchFamily="18" charset="0"/>
                          <a:ea typeface="Calibri"/>
                          <a:cs typeface="Times New Roman" pitchFamily="18" charset="0"/>
                        </a:rPr>
                        <a:t>,</a:t>
                      </a:r>
                      <a:endParaRPr lang="ru-RU" sz="1400" dirty="0">
                        <a:latin typeface="Times New Roman" pitchFamily="18" charset="0"/>
                        <a:ea typeface="Calibri"/>
                        <a:cs typeface="Times New Roman" pitchFamily="18" charset="0"/>
                      </a:endParaRPr>
                    </a:p>
                    <a:p>
                      <a:pPr algn="ctr">
                        <a:lnSpc>
                          <a:spcPct val="115000"/>
                        </a:lnSpc>
                        <a:spcAft>
                          <a:spcPts val="0"/>
                        </a:spcAft>
                      </a:pPr>
                      <a:r>
                        <a:rPr lang="ru-RU" sz="1400" b="1" dirty="0">
                          <a:latin typeface="Times New Roman" pitchFamily="18" charset="0"/>
                          <a:ea typeface="Calibri"/>
                          <a:cs typeface="Times New Roman" pitchFamily="18" charset="0"/>
                        </a:rPr>
                        <a:t>мин</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extLst>
                  <a:ext uri="{0D108BD9-81ED-4DB2-BD59-A6C34878D82A}">
                    <a16:rowId xmlns:a16="http://schemas.microsoft.com/office/drawing/2014/main" val="10001"/>
                  </a:ext>
                </a:extLst>
              </a:tr>
              <a:tr h="0">
                <a:tc>
                  <a:txBody>
                    <a:bodyPr/>
                    <a:lstStyle/>
                    <a:p>
                      <a:pPr algn="ctr">
                        <a:lnSpc>
                          <a:spcPct val="115000"/>
                        </a:lnSpc>
                        <a:spcAft>
                          <a:spcPts val="0"/>
                        </a:spcAft>
                      </a:pPr>
                      <a:r>
                        <a:rPr lang="ru-RU" sz="1400" dirty="0">
                          <a:latin typeface="Times New Roman" pitchFamily="18" charset="0"/>
                          <a:ea typeface="Calibri"/>
                          <a:cs typeface="Times New Roman" pitchFamily="18" charset="0"/>
                        </a:rPr>
                        <a:t>0,0003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0,015</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0,1164</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-0,22534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-2,73457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24,505</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52,35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11,85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lgn="ctr">
                        <a:lnSpc>
                          <a:spcPct val="115000"/>
                        </a:lnSpc>
                        <a:spcAft>
                          <a:spcPts val="0"/>
                        </a:spcAft>
                      </a:pPr>
                      <a:r>
                        <a:rPr lang="ru-RU" sz="1400" dirty="0">
                          <a:latin typeface="Times New Roman" pitchFamily="18" charset="0"/>
                          <a:ea typeface="Calibri"/>
                          <a:cs typeface="Times New Roman" pitchFamily="18" charset="0"/>
                        </a:rPr>
                        <a:t>0,0003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0,015</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0,1164</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-0,22534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-2,73457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24,5052</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52,35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120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10,26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algn="ctr">
                        <a:lnSpc>
                          <a:spcPct val="115000"/>
                        </a:lnSpc>
                        <a:spcAft>
                          <a:spcPts val="0"/>
                        </a:spcAft>
                      </a:pPr>
                      <a:r>
                        <a:rPr lang="ru-RU" sz="1400" dirty="0">
                          <a:latin typeface="Times New Roman" pitchFamily="18" charset="0"/>
                          <a:ea typeface="Calibri"/>
                          <a:cs typeface="Times New Roman" pitchFamily="18" charset="0"/>
                        </a:rPr>
                        <a:t>0,0003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0,015</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0,1164</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-0,22534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-2,73457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24,5052</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52,35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180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8,91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0">
                <a:tc>
                  <a:txBody>
                    <a:bodyPr/>
                    <a:lstStyle/>
                    <a:p>
                      <a:pPr algn="ctr">
                        <a:lnSpc>
                          <a:spcPct val="115000"/>
                        </a:lnSpc>
                        <a:spcAft>
                          <a:spcPts val="0"/>
                        </a:spcAft>
                      </a:pPr>
                      <a:r>
                        <a:rPr lang="ru-RU" sz="1400" dirty="0">
                          <a:latin typeface="Times New Roman" pitchFamily="18" charset="0"/>
                          <a:ea typeface="Calibri"/>
                          <a:cs typeface="Times New Roman" pitchFamily="18" charset="0"/>
                        </a:rPr>
                        <a:t>0,0003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0,015</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0,1164</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-0,22534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-2,73457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24,505</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52,35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240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7,79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73195">
                <a:tc>
                  <a:txBody>
                    <a:bodyPr/>
                    <a:lstStyle/>
                    <a:p>
                      <a:pPr algn="ctr">
                        <a:lnSpc>
                          <a:spcPct val="115000"/>
                        </a:lnSpc>
                        <a:spcAft>
                          <a:spcPts val="0"/>
                        </a:spcAft>
                      </a:pPr>
                      <a:r>
                        <a:rPr lang="ru-RU" sz="1400" dirty="0">
                          <a:latin typeface="Times New Roman" pitchFamily="18" charset="0"/>
                          <a:ea typeface="Calibri"/>
                          <a:cs typeface="Times New Roman" pitchFamily="18" charset="0"/>
                        </a:rPr>
                        <a:t>0,0003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0,015</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0,1164</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-0,22534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-2,73457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24,5052</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52,35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300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6,90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15" name="Прямоугольник 14"/>
          <p:cNvSpPr/>
          <p:nvPr/>
        </p:nvSpPr>
        <p:spPr>
          <a:xfrm>
            <a:off x="428596" y="3714752"/>
            <a:ext cx="8215370" cy="369332"/>
          </a:xfrm>
          <a:prstGeom prst="rect">
            <a:avLst/>
          </a:prstGeom>
        </p:spPr>
        <p:txBody>
          <a:bodyPr wrap="square">
            <a:spAutoFit/>
          </a:bodyPr>
          <a:lstStyle/>
          <a:p>
            <a:pPr algn="ctr"/>
            <a:r>
              <a:rPr lang="ru-RU" b="1" dirty="0" smtClean="0">
                <a:solidFill>
                  <a:srgbClr val="0070C0"/>
                </a:solidFill>
                <a:latin typeface="Times New Roman" pitchFamily="18" charset="0"/>
                <a:cs typeface="Times New Roman" pitchFamily="18" charset="0"/>
              </a:rPr>
              <a:t>Расчетные параметры </a:t>
            </a:r>
            <a:endParaRPr lang="ru-RU" dirty="0">
              <a:solidFill>
                <a:srgbClr val="0070C0"/>
              </a:solidFill>
              <a:latin typeface="Times New Roman" pitchFamily="18" charset="0"/>
              <a:cs typeface="Times New Roman" pitchFamily="18" charset="0"/>
            </a:endParaRPr>
          </a:p>
        </p:txBody>
      </p:sp>
      <p:sp>
        <p:nvSpPr>
          <p:cNvPr id="14" name="Прямоугольник 13"/>
          <p:cNvSpPr/>
          <p:nvPr/>
        </p:nvSpPr>
        <p:spPr>
          <a:xfrm>
            <a:off x="214282" y="142852"/>
            <a:ext cx="8429684" cy="1354217"/>
          </a:xfrm>
          <a:prstGeom prst="rect">
            <a:avLst/>
          </a:prstGeom>
        </p:spPr>
        <p:txBody>
          <a:bodyPr wrap="square">
            <a:spAutoFit/>
          </a:bodyPr>
          <a:lstStyle/>
          <a:p>
            <a:pPr algn="ctr"/>
            <a:r>
              <a:rPr lang="ru-RU" sz="2000" b="1" dirty="0" smtClean="0">
                <a:solidFill>
                  <a:srgbClr val="002060"/>
                </a:solidFill>
                <a:latin typeface="Times New Roman" pitchFamily="18" charset="0"/>
                <a:cs typeface="Times New Roman" pitchFamily="18" charset="0"/>
              </a:rPr>
              <a:t>Ослабление силы смерзания снежно-ледяного наката под воздействием химических реагентов</a:t>
            </a:r>
          </a:p>
          <a:p>
            <a:pPr algn="just"/>
            <a:r>
              <a:rPr lang="ru-RU" sz="1400" dirty="0" smtClean="0">
                <a:latin typeface="Times New Roman" pitchFamily="18" charset="0"/>
                <a:cs typeface="Times New Roman" pitchFamily="18" charset="0"/>
              </a:rPr>
              <a:t>Одной из главных задач использования химических растворов является снижение силы смерзания снежно-ледяного образования, т.е. изменение его молекулярной структуры (ослабление твердости, снижение плотность и др.).  </a:t>
            </a:r>
            <a:endParaRPr lang="ru-RU" sz="1400" dirty="0">
              <a:latin typeface="Times New Roman" pitchFamily="18" charset="0"/>
              <a:cs typeface="Times New Roman" pitchFamily="18" charset="0"/>
            </a:endParaRPr>
          </a:p>
        </p:txBody>
      </p:sp>
      <p:sp>
        <p:nvSpPr>
          <p:cNvPr id="74753" name="Rectangle 1"/>
          <p:cNvSpPr>
            <a:spLocks noChangeArrowheads="1"/>
          </p:cNvSpPr>
          <p:nvPr/>
        </p:nvSpPr>
        <p:spPr bwMode="auto">
          <a:xfrm>
            <a:off x="4357686" y="2786058"/>
            <a:ext cx="428628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По этому методу аппроксимирующая функция строится так, чтобы сумма квадратов расстояний от ординат точек до линии графика аппроксимирующей функции для одинаковых абсцисс была наименьшей.</a:t>
            </a:r>
            <a:endParaRPr kumimoji="0" lang="ru-RU" sz="1800" b="0" i="0" u="none" strike="noStrike" cap="none" normalizeH="0" baseline="0" dirty="0" smtClean="0">
              <a:ln>
                <a:noFill/>
              </a:ln>
              <a:solidFill>
                <a:schemeClr val="tx1"/>
              </a:solidFill>
              <a:effectLst/>
              <a:latin typeface="Arial" pitchFamily="34" charset="0"/>
            </a:endParaRPr>
          </a:p>
        </p:txBody>
      </p:sp>
      <p:sp>
        <p:nvSpPr>
          <p:cNvPr id="16" name="Прямоугольник 15"/>
          <p:cNvSpPr/>
          <p:nvPr/>
        </p:nvSpPr>
        <p:spPr>
          <a:xfrm>
            <a:off x="357158" y="6396335"/>
            <a:ext cx="8358246" cy="307777"/>
          </a:xfrm>
          <a:prstGeom prst="rect">
            <a:avLst/>
          </a:prstGeom>
        </p:spPr>
        <p:txBody>
          <a:bodyPr wrap="square">
            <a:spAutoFit/>
          </a:bodyPr>
          <a:lstStyle/>
          <a:p>
            <a:r>
              <a:rPr lang="ru-RU" sz="1400" dirty="0" smtClean="0">
                <a:latin typeface="Times New Roman" pitchFamily="18" charset="0"/>
                <a:cs typeface="Times New Roman" pitchFamily="18" charset="0"/>
              </a:rPr>
              <a:t>(</a:t>
            </a:r>
            <a:r>
              <a:rPr lang="ru-RU" sz="1400" dirty="0" err="1" smtClean="0">
                <a:latin typeface="Times New Roman" pitchFamily="18" charset="0"/>
                <a:cs typeface="Times New Roman" pitchFamily="18" charset="0"/>
              </a:rPr>
              <a:t>q</a:t>
            </a:r>
            <a:r>
              <a:rPr lang="ru-RU" sz="1400" dirty="0" smtClean="0">
                <a:latin typeface="Times New Roman" pitchFamily="18" charset="0"/>
                <a:cs typeface="Times New Roman" pitchFamily="18" charset="0"/>
              </a:rPr>
              <a:t>) – плотность распределения , (</a:t>
            </a:r>
            <a:r>
              <a:rPr lang="ru-RU" sz="1400" dirty="0" err="1" smtClean="0">
                <a:latin typeface="Times New Roman" pitchFamily="18" charset="0"/>
                <a:cs typeface="Times New Roman" pitchFamily="18" charset="0"/>
              </a:rPr>
              <a:t>tр</a:t>
            </a:r>
            <a:r>
              <a:rPr lang="ru-RU" sz="1400" dirty="0" smtClean="0">
                <a:latin typeface="Times New Roman" pitchFamily="18" charset="0"/>
                <a:cs typeface="Times New Roman" pitchFamily="18" charset="0"/>
              </a:rPr>
              <a:t>) – продолжительность вступления реагента со снегом. </a:t>
            </a:r>
            <a:endParaRPr lang="ru-RU" sz="14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1"/>
          <p:cNvSpPr>
            <a:spLocks noChangeArrowheads="1"/>
          </p:cNvSpPr>
          <p:nvPr/>
        </p:nvSpPr>
        <p:spPr bwMode="auto">
          <a:xfrm>
            <a:off x="-101971" y="98830"/>
            <a:ext cx="9347944"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Зависимость силы смерзания снежно-ледяных</a:t>
            </a:r>
            <a:endParaRPr kumimoji="0" lang="ru-RU" sz="2400" b="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образований от воздействия различных видов соленых растворов</a:t>
            </a:r>
            <a:endParaRPr kumimoji="0" lang="ru-RU" sz="2400" b="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36866" name="Picture 2"/>
          <p:cNvPicPr>
            <a:picLocks noChangeAspect="1" noChangeArrowheads="1"/>
          </p:cNvPicPr>
          <p:nvPr/>
        </p:nvPicPr>
        <p:blipFill>
          <a:blip r:embed="rId2" cstate="print"/>
          <a:srcRect/>
          <a:stretch>
            <a:fillRect/>
          </a:stretch>
        </p:blipFill>
        <p:spPr bwMode="auto">
          <a:xfrm>
            <a:off x="357158" y="1000108"/>
            <a:ext cx="3929090" cy="2786082"/>
          </a:xfrm>
          <a:prstGeom prst="rect">
            <a:avLst/>
          </a:prstGeom>
          <a:noFill/>
          <a:ln w="9525">
            <a:noFill/>
            <a:miter lim="800000"/>
            <a:headEnd/>
            <a:tailEnd/>
          </a:ln>
          <a:effectLst/>
        </p:spPr>
      </p:pic>
      <p:pic>
        <p:nvPicPr>
          <p:cNvPr id="36867" name="Picture 3"/>
          <p:cNvPicPr>
            <a:picLocks noChangeAspect="1" noChangeArrowheads="1"/>
          </p:cNvPicPr>
          <p:nvPr/>
        </p:nvPicPr>
        <p:blipFill>
          <a:blip r:embed="rId3" cstate="print"/>
          <a:srcRect/>
          <a:stretch>
            <a:fillRect/>
          </a:stretch>
        </p:blipFill>
        <p:spPr bwMode="auto">
          <a:xfrm>
            <a:off x="4572000" y="1000108"/>
            <a:ext cx="4071966" cy="2786082"/>
          </a:xfrm>
          <a:prstGeom prst="rect">
            <a:avLst/>
          </a:prstGeom>
          <a:noFill/>
          <a:ln w="9525">
            <a:noFill/>
            <a:miter lim="800000"/>
            <a:headEnd/>
            <a:tailEnd/>
          </a:ln>
          <a:effectLst/>
        </p:spPr>
      </p:pic>
      <p:pic>
        <p:nvPicPr>
          <p:cNvPr id="36868" name="Picture 4"/>
          <p:cNvPicPr>
            <a:picLocks noChangeAspect="1" noChangeArrowheads="1"/>
          </p:cNvPicPr>
          <p:nvPr/>
        </p:nvPicPr>
        <p:blipFill>
          <a:blip r:embed="rId4" cstate="print"/>
          <a:srcRect/>
          <a:stretch>
            <a:fillRect/>
          </a:stretch>
        </p:blipFill>
        <p:spPr bwMode="auto">
          <a:xfrm>
            <a:off x="357158" y="3929066"/>
            <a:ext cx="3929090" cy="2643206"/>
          </a:xfrm>
          <a:prstGeom prst="rect">
            <a:avLst/>
          </a:prstGeom>
          <a:noFill/>
          <a:ln w="9525">
            <a:noFill/>
            <a:miter lim="800000"/>
            <a:headEnd/>
            <a:tailEnd/>
          </a:ln>
          <a:effectLst/>
        </p:spPr>
      </p:pic>
      <p:sp>
        <p:nvSpPr>
          <p:cNvPr id="7" name="Прямоугольник 6"/>
          <p:cNvSpPr/>
          <p:nvPr/>
        </p:nvSpPr>
        <p:spPr>
          <a:xfrm>
            <a:off x="4572000" y="4000504"/>
            <a:ext cx="4071966" cy="2308324"/>
          </a:xfrm>
          <a:prstGeom prst="rect">
            <a:avLst/>
          </a:prstGeom>
        </p:spPr>
        <p:txBody>
          <a:bodyPr wrap="square">
            <a:spAutoFit/>
          </a:bodyPr>
          <a:lstStyle/>
          <a:p>
            <a:pPr lvl="0" algn="ctr" fontAlgn="base">
              <a:spcBef>
                <a:spcPct val="0"/>
              </a:spcBef>
              <a:spcAft>
                <a:spcPct val="0"/>
              </a:spcAft>
            </a:pPr>
            <a:r>
              <a:rPr lang="ru-RU" sz="1200" b="1" i="1" dirty="0" smtClean="0">
                <a:latin typeface="Times New Roman" pitchFamily="18" charset="0"/>
                <a:ea typeface="Calibri" pitchFamily="34" charset="0"/>
                <a:cs typeface="Times New Roman" pitchFamily="18" charset="0"/>
              </a:rPr>
              <a:t>Кривые показывают о закономерностях изменения значений силы смерзания снежно-ледяных образований в зависимости от плотности  (нормы) их распределения  и продолжительности действия. По этим данным при одинаковых концентрациях  (С=12%) наиболее активным раствором оказался хлористый кальций. </a:t>
            </a:r>
          </a:p>
          <a:p>
            <a:pPr lvl="0" algn="ctr" fontAlgn="base">
              <a:spcBef>
                <a:spcPct val="0"/>
              </a:spcBef>
              <a:spcAft>
                <a:spcPct val="0"/>
              </a:spcAft>
            </a:pPr>
            <a:endParaRPr lang="ru-RU" sz="1200" b="1" i="1" dirty="0" smtClean="0">
              <a:latin typeface="Times New Roman" pitchFamily="18" charset="0"/>
              <a:ea typeface="Calibri" pitchFamily="34" charset="0"/>
              <a:cs typeface="Times New Roman" pitchFamily="18" charset="0"/>
            </a:endParaRPr>
          </a:p>
          <a:p>
            <a:pPr lvl="0" algn="ctr" fontAlgn="base">
              <a:spcBef>
                <a:spcPct val="0"/>
              </a:spcBef>
              <a:spcAft>
                <a:spcPct val="0"/>
              </a:spcAft>
            </a:pPr>
            <a:r>
              <a:rPr lang="ru-RU" sz="1200" b="1" i="1" dirty="0" smtClean="0">
                <a:latin typeface="Times New Roman" pitchFamily="18" charset="0"/>
                <a:cs typeface="Times New Roman" pitchFamily="18" charset="0"/>
              </a:rPr>
              <a:t>При</a:t>
            </a:r>
            <a:r>
              <a:rPr lang="ru-RU" sz="1200" i="1" dirty="0" smtClean="0"/>
              <a:t> </a:t>
            </a:r>
            <a:r>
              <a:rPr lang="ru-RU" sz="1200" b="1" i="1" dirty="0" err="1" smtClean="0">
                <a:latin typeface="Times New Roman" pitchFamily="18" charset="0"/>
                <a:cs typeface="Times New Roman" pitchFamily="18" charset="0"/>
              </a:rPr>
              <a:t>τ</a:t>
            </a:r>
            <a:r>
              <a:rPr lang="ru-RU" sz="1200" b="1" i="1" dirty="0" smtClean="0">
                <a:latin typeface="Times New Roman" pitchFamily="18" charset="0"/>
                <a:cs typeface="Times New Roman" pitchFamily="18" charset="0"/>
              </a:rPr>
              <a:t>=6,0 МПа продолжительность действия раствора хлористого натрия соответствовал значению </a:t>
            </a:r>
            <a:r>
              <a:rPr lang="en-US" sz="1200" b="1" i="1" dirty="0" smtClean="0">
                <a:latin typeface="Times New Roman" pitchFamily="18" charset="0"/>
                <a:cs typeface="Times New Roman" pitchFamily="18" charset="0"/>
              </a:rPr>
              <a:t>t</a:t>
            </a:r>
            <a:r>
              <a:rPr lang="ru-RU" sz="1200" b="1" i="1" baseline="-25000" dirty="0" smtClean="0">
                <a:latin typeface="Times New Roman" pitchFamily="18" charset="0"/>
                <a:cs typeface="Times New Roman" pitchFamily="18" charset="0"/>
              </a:rPr>
              <a:t>в</a:t>
            </a:r>
            <a:r>
              <a:rPr lang="ru-RU" sz="1200" b="1" i="1" dirty="0" smtClean="0">
                <a:latin typeface="Times New Roman" pitchFamily="18" charset="0"/>
                <a:cs typeface="Times New Roman" pitchFamily="18" charset="0"/>
              </a:rPr>
              <a:t>=190 мин, а при том же значении силы смерзания продолжительность действия хлористого магния достигла до 138 мин, а хлористого кальция до 114 мин.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Таблица 22"/>
          <p:cNvGraphicFramePr>
            <a:graphicFrameLocks noGrp="1"/>
          </p:cNvGraphicFramePr>
          <p:nvPr/>
        </p:nvGraphicFramePr>
        <p:xfrm>
          <a:off x="500034" y="1285860"/>
          <a:ext cx="8072492" cy="4825365"/>
        </p:xfrm>
        <a:graphic>
          <a:graphicData uri="http://schemas.openxmlformats.org/drawingml/2006/table">
            <a:tbl>
              <a:tblPr/>
              <a:tblGrid>
                <a:gridCol w="427250">
                  <a:extLst>
                    <a:ext uri="{9D8B030D-6E8A-4147-A177-3AD203B41FA5}">
                      <a16:colId xmlns:a16="http://schemas.microsoft.com/office/drawing/2014/main" val="20000"/>
                    </a:ext>
                  </a:extLst>
                </a:gridCol>
                <a:gridCol w="852101">
                  <a:extLst>
                    <a:ext uri="{9D8B030D-6E8A-4147-A177-3AD203B41FA5}">
                      <a16:colId xmlns:a16="http://schemas.microsoft.com/office/drawing/2014/main" val="20001"/>
                    </a:ext>
                  </a:extLst>
                </a:gridCol>
                <a:gridCol w="852101">
                  <a:extLst>
                    <a:ext uri="{9D8B030D-6E8A-4147-A177-3AD203B41FA5}">
                      <a16:colId xmlns:a16="http://schemas.microsoft.com/office/drawing/2014/main" val="20002"/>
                    </a:ext>
                  </a:extLst>
                </a:gridCol>
                <a:gridCol w="852101">
                  <a:extLst>
                    <a:ext uri="{9D8B030D-6E8A-4147-A177-3AD203B41FA5}">
                      <a16:colId xmlns:a16="http://schemas.microsoft.com/office/drawing/2014/main" val="20003"/>
                    </a:ext>
                  </a:extLst>
                </a:gridCol>
                <a:gridCol w="851300">
                  <a:extLst>
                    <a:ext uri="{9D8B030D-6E8A-4147-A177-3AD203B41FA5}">
                      <a16:colId xmlns:a16="http://schemas.microsoft.com/office/drawing/2014/main" val="20004"/>
                    </a:ext>
                  </a:extLst>
                </a:gridCol>
                <a:gridCol w="851300">
                  <a:extLst>
                    <a:ext uri="{9D8B030D-6E8A-4147-A177-3AD203B41FA5}">
                      <a16:colId xmlns:a16="http://schemas.microsoft.com/office/drawing/2014/main" val="20005"/>
                    </a:ext>
                  </a:extLst>
                </a:gridCol>
                <a:gridCol w="851300">
                  <a:extLst>
                    <a:ext uri="{9D8B030D-6E8A-4147-A177-3AD203B41FA5}">
                      <a16:colId xmlns:a16="http://schemas.microsoft.com/office/drawing/2014/main" val="20006"/>
                    </a:ext>
                  </a:extLst>
                </a:gridCol>
                <a:gridCol w="851300">
                  <a:extLst>
                    <a:ext uri="{9D8B030D-6E8A-4147-A177-3AD203B41FA5}">
                      <a16:colId xmlns:a16="http://schemas.microsoft.com/office/drawing/2014/main" val="20007"/>
                    </a:ext>
                  </a:extLst>
                </a:gridCol>
                <a:gridCol w="791155">
                  <a:extLst>
                    <a:ext uri="{9D8B030D-6E8A-4147-A177-3AD203B41FA5}">
                      <a16:colId xmlns:a16="http://schemas.microsoft.com/office/drawing/2014/main" val="20008"/>
                    </a:ext>
                  </a:extLst>
                </a:gridCol>
                <a:gridCol w="892584">
                  <a:extLst>
                    <a:ext uri="{9D8B030D-6E8A-4147-A177-3AD203B41FA5}">
                      <a16:colId xmlns:a16="http://schemas.microsoft.com/office/drawing/2014/main" val="20009"/>
                    </a:ext>
                  </a:extLst>
                </a:gridCol>
              </a:tblGrid>
              <a:tr h="150943">
                <a:tc rowSpan="17">
                  <a:txBody>
                    <a:bodyPr/>
                    <a:lstStyle/>
                    <a:p>
                      <a:pPr marL="71755" marR="71755" algn="ctr">
                        <a:lnSpc>
                          <a:spcPct val="115000"/>
                        </a:lnSpc>
                        <a:spcAft>
                          <a:spcPts val="0"/>
                        </a:spcAft>
                      </a:pPr>
                      <a:r>
                        <a:rPr lang="ru-RU" sz="1400" b="1" i="1" dirty="0">
                          <a:latin typeface="Times New Roman"/>
                          <a:ea typeface="Calibri"/>
                          <a:cs typeface="Times New Roman"/>
                        </a:rPr>
                        <a:t>Концентрация раствора, %</a:t>
                      </a:r>
                      <a:endParaRPr lang="ru-RU" sz="1400" dirty="0">
                        <a:latin typeface="Calibri"/>
                        <a:ea typeface="Calibri"/>
                        <a:cs typeface="Times New Roman"/>
                      </a:endParaRPr>
                    </a:p>
                  </a:txBody>
                  <a:tcPr marL="68580" marR="68580" marT="0" marB="0" vert="vert270">
                    <a:lnL>
                      <a:noFill/>
                    </a:lnL>
                    <a:lnR>
                      <a:noFill/>
                    </a:lnR>
                    <a:lnT>
                      <a:noFill/>
                    </a:lnT>
                    <a:lnB>
                      <a:noFill/>
                    </a:lnB>
                  </a:tcPr>
                </a:tc>
                <a:tc>
                  <a:txBody>
                    <a:bodyPr/>
                    <a:lstStyle/>
                    <a:p>
                      <a:pPr algn="r">
                        <a:lnSpc>
                          <a:spcPct val="115000"/>
                        </a:lnSpc>
                        <a:spcAft>
                          <a:spcPts val="0"/>
                        </a:spcAft>
                      </a:pPr>
                      <a:endParaRPr lang="en-US" sz="105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r>
                        <a:rPr lang="ru-RU" sz="950" dirty="0">
                          <a:latin typeface="Calibri"/>
                          <a:ea typeface="Calibri"/>
                          <a:cs typeface="Times New Roman"/>
                        </a:rPr>
                        <a:t>-12 </a:t>
                      </a:r>
                      <a:r>
                        <a:rPr lang="ru-RU" sz="950" baseline="30000" dirty="0" err="1">
                          <a:latin typeface="Calibri"/>
                          <a:ea typeface="Calibri"/>
                          <a:cs typeface="Times New Roman"/>
                        </a:rPr>
                        <a:t>о</a:t>
                      </a:r>
                      <a:r>
                        <a:rPr lang="ru-RU" sz="950" dirty="0" err="1">
                          <a:latin typeface="Calibri"/>
                          <a:ea typeface="Calibri"/>
                          <a:cs typeface="Times New Roman"/>
                        </a:rPr>
                        <a:t>С</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en-US"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en-US"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en-US"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gridSpan="4">
                  <a:txBody>
                    <a:bodyPr/>
                    <a:lstStyle/>
                    <a:p>
                      <a:pPr algn="l">
                        <a:lnSpc>
                          <a:spcPct val="115000"/>
                        </a:lnSpc>
                        <a:spcAft>
                          <a:spcPts val="0"/>
                        </a:spcAft>
                      </a:pPr>
                      <a:endParaRPr lang="ru-RU" sz="1100" dirty="0">
                        <a:latin typeface="Arial" pitchFamily="34" charset="0"/>
                        <a:ea typeface="Calibri"/>
                        <a:cs typeface="Arial" pitchFamily="34" charset="0"/>
                      </a:endParaRPr>
                    </a:p>
                    <a:p>
                      <a:pPr algn="l">
                        <a:lnSpc>
                          <a:spcPct val="115000"/>
                        </a:lnSpc>
                        <a:spcAft>
                          <a:spcPts val="0"/>
                        </a:spcAft>
                      </a:pPr>
                      <a:r>
                        <a:rPr lang="ru-RU" sz="1400" dirty="0">
                          <a:latin typeface="Times New Roman" pitchFamily="18" charset="0"/>
                          <a:ea typeface="Calibri"/>
                          <a:cs typeface="Times New Roman" pitchFamily="18" charset="0"/>
                        </a:rPr>
                        <a:t>1. Плотность снежно-ледяного наката         р</a:t>
                      </a:r>
                      <a:r>
                        <a:rPr lang="ru-RU" sz="1400" baseline="-25000" dirty="0">
                          <a:latin typeface="Times New Roman" pitchFamily="18" charset="0"/>
                          <a:ea typeface="Calibri"/>
                          <a:cs typeface="Times New Roman" pitchFamily="18" charset="0"/>
                        </a:rPr>
                        <a:t>с-л.о.</a:t>
                      </a:r>
                      <a:r>
                        <a:rPr lang="ru-RU" sz="1400" dirty="0">
                          <a:latin typeface="Times New Roman" pitchFamily="18" charset="0"/>
                          <a:ea typeface="Calibri"/>
                          <a:cs typeface="Times New Roman" pitchFamily="18" charset="0"/>
                        </a:rPr>
                        <a:t>=</a:t>
                      </a:r>
                      <a:r>
                        <a:rPr lang="ru-RU" sz="1400" dirty="0" smtClean="0">
                          <a:latin typeface="Times New Roman" pitchFamily="18" charset="0"/>
                          <a:ea typeface="Calibri"/>
                          <a:cs typeface="Times New Roman" pitchFamily="18" charset="0"/>
                        </a:rPr>
                        <a:t>0,30-0,55 </a:t>
                      </a:r>
                      <a:r>
                        <a:rPr lang="ru-RU" sz="1400" dirty="0">
                          <a:latin typeface="Times New Roman" pitchFamily="18" charset="0"/>
                          <a:ea typeface="Calibri"/>
                          <a:cs typeface="Times New Roman" pitchFamily="18" charset="0"/>
                        </a:rPr>
                        <a:t>т/м</a:t>
                      </a:r>
                      <a:r>
                        <a:rPr lang="ru-RU" sz="1400" baseline="30000" dirty="0">
                          <a:latin typeface="Times New Roman" pitchFamily="18" charset="0"/>
                          <a:ea typeface="Calibri"/>
                          <a:cs typeface="Times New Roman" pitchFamily="18" charset="0"/>
                        </a:rPr>
                        <a:t>3</a:t>
                      </a:r>
                      <a:r>
                        <a:rPr lang="ru-RU" sz="1400" dirty="0">
                          <a:latin typeface="Times New Roman" pitchFamily="18" charset="0"/>
                          <a:ea typeface="Calibri"/>
                          <a:cs typeface="Times New Roman" pitchFamily="18" charset="0"/>
                        </a:rPr>
                        <a:t>.</a:t>
                      </a:r>
                    </a:p>
                    <a:p>
                      <a:pPr algn="l">
                        <a:lnSpc>
                          <a:spcPct val="115000"/>
                        </a:lnSpc>
                        <a:spcAft>
                          <a:spcPts val="0"/>
                        </a:spcAft>
                      </a:pPr>
                      <a:r>
                        <a:rPr lang="ru-RU" sz="1400" dirty="0">
                          <a:latin typeface="Times New Roman" pitchFamily="18" charset="0"/>
                          <a:ea typeface="Calibri"/>
                          <a:cs typeface="Times New Roman" pitchFamily="18" charset="0"/>
                        </a:rPr>
                        <a:t>2. Толщина – </a:t>
                      </a:r>
                      <a:r>
                        <a:rPr lang="ru-RU" sz="1400" dirty="0" smtClean="0">
                          <a:latin typeface="Times New Roman" pitchFamily="18" charset="0"/>
                          <a:ea typeface="Calibri"/>
                          <a:cs typeface="Times New Roman" pitchFamily="18" charset="0"/>
                        </a:rPr>
                        <a:t>3-5 мм.</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hMerge="1">
                  <a:txBody>
                    <a:bodyPr/>
                    <a:lstStyle/>
                    <a:p>
                      <a:endParaRPr lang="ru-RU"/>
                    </a:p>
                  </a:txBody>
                  <a:tcPr/>
                </a:tc>
                <a:tc rowSpan="5" hMerge="1">
                  <a:txBody>
                    <a:bodyPr/>
                    <a:lstStyle/>
                    <a:p>
                      <a:endParaRPr lang="ru-RU"/>
                    </a:p>
                  </a:txBody>
                  <a:tcPr/>
                </a:tc>
                <a:tc rowSpan="5" hMerge="1">
                  <a:txBody>
                    <a:bodyPr/>
                    <a:lstStyle/>
                    <a:p>
                      <a:endParaRPr lang="ru-RU"/>
                    </a:p>
                  </a:txBody>
                  <a:tcPr/>
                </a:tc>
                <a:extLst>
                  <a:ext uri="{0D108BD9-81ED-4DB2-BD59-A6C34878D82A}">
                    <a16:rowId xmlns:a16="http://schemas.microsoft.com/office/drawing/2014/main" val="10000"/>
                  </a:ext>
                </a:extLst>
              </a:tr>
              <a:tr h="142088">
                <a:tc vMerge="1">
                  <a:txBody>
                    <a:bodyPr/>
                    <a:lstStyle/>
                    <a:p>
                      <a:endParaRPr lang="ru-RU"/>
                    </a:p>
                  </a:txBody>
                  <a:tcPr/>
                </a:tc>
                <a:tc>
                  <a:txBody>
                    <a:bodyPr/>
                    <a:lstStyle/>
                    <a:p>
                      <a:pPr algn="r">
                        <a:lnSpc>
                          <a:spcPct val="115000"/>
                        </a:lnSpc>
                        <a:spcAft>
                          <a:spcPts val="0"/>
                        </a:spcAft>
                      </a:pPr>
                      <a:r>
                        <a:rPr lang="ru-RU" sz="1050" dirty="0">
                          <a:latin typeface="Calibri"/>
                          <a:ea typeface="Calibri"/>
                          <a:cs typeface="Times New Roman"/>
                        </a:rPr>
                        <a:t>20</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extLst>
                  <a:ext uri="{0D108BD9-81ED-4DB2-BD59-A6C34878D82A}">
                    <a16:rowId xmlns:a16="http://schemas.microsoft.com/office/drawing/2014/main" val="10001"/>
                  </a:ext>
                </a:extLst>
              </a:tr>
              <a:tr h="150943">
                <a:tc vMerge="1">
                  <a:txBody>
                    <a:bodyPr/>
                    <a:lstStyle/>
                    <a:p>
                      <a:endParaRPr lang="ru-RU"/>
                    </a:p>
                  </a:txBody>
                  <a:tcPr/>
                </a:tc>
                <a:tc>
                  <a:txBody>
                    <a:bodyPr/>
                    <a:lstStyle/>
                    <a:p>
                      <a:pPr algn="r">
                        <a:lnSpc>
                          <a:spcPct val="115000"/>
                        </a:lnSpc>
                        <a:spcAft>
                          <a:spcPts val="0"/>
                        </a:spcAft>
                      </a:pPr>
                      <a:endParaRPr lang="ru-RU" sz="105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r>
                        <a:rPr lang="ru-RU" sz="950" dirty="0">
                          <a:latin typeface="Calibri"/>
                          <a:ea typeface="Calibri"/>
                          <a:cs typeface="Times New Roman"/>
                        </a:rPr>
                        <a:t>-10 </a:t>
                      </a:r>
                      <a:r>
                        <a:rPr lang="ru-RU" sz="950" baseline="30000" dirty="0" err="1">
                          <a:latin typeface="Calibri"/>
                          <a:ea typeface="Calibri"/>
                          <a:cs typeface="Times New Roman"/>
                        </a:rPr>
                        <a:t>о</a:t>
                      </a:r>
                      <a:r>
                        <a:rPr lang="ru-RU" sz="950" dirty="0" err="1">
                          <a:latin typeface="Calibri"/>
                          <a:ea typeface="Calibri"/>
                          <a:cs typeface="Times New Roman"/>
                        </a:rPr>
                        <a:t>С</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extLst>
                  <a:ext uri="{0D108BD9-81ED-4DB2-BD59-A6C34878D82A}">
                    <a16:rowId xmlns:a16="http://schemas.microsoft.com/office/drawing/2014/main" val="10002"/>
                  </a:ext>
                </a:extLst>
              </a:tr>
              <a:tr h="142088">
                <a:tc vMerge="1">
                  <a:txBody>
                    <a:bodyPr/>
                    <a:lstStyle/>
                    <a:p>
                      <a:endParaRPr lang="ru-RU"/>
                    </a:p>
                  </a:txBody>
                  <a:tcPr/>
                </a:tc>
                <a:tc>
                  <a:txBody>
                    <a:bodyPr/>
                    <a:lstStyle/>
                    <a:p>
                      <a:pPr algn="r">
                        <a:lnSpc>
                          <a:spcPct val="115000"/>
                        </a:lnSpc>
                        <a:spcAft>
                          <a:spcPts val="0"/>
                        </a:spcAft>
                      </a:pPr>
                      <a:r>
                        <a:rPr lang="ru-RU" sz="1050" dirty="0">
                          <a:latin typeface="Calibri"/>
                          <a:ea typeface="Calibri"/>
                          <a:cs typeface="Times New Roman"/>
                        </a:rPr>
                        <a:t>18</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extLst>
                  <a:ext uri="{0D108BD9-81ED-4DB2-BD59-A6C34878D82A}">
                    <a16:rowId xmlns:a16="http://schemas.microsoft.com/office/drawing/2014/main" val="10003"/>
                  </a:ext>
                </a:extLst>
              </a:tr>
              <a:tr h="159745">
                <a:tc vMerge="1">
                  <a:txBody>
                    <a:bodyPr/>
                    <a:lstStyle/>
                    <a:p>
                      <a:endParaRPr lang="ru-RU"/>
                    </a:p>
                  </a:txBody>
                  <a:tcPr/>
                </a:tc>
                <a:tc>
                  <a:txBody>
                    <a:bodyPr/>
                    <a:lstStyle/>
                    <a:p>
                      <a:pPr algn="r">
                        <a:lnSpc>
                          <a:spcPct val="115000"/>
                        </a:lnSpc>
                        <a:spcAft>
                          <a:spcPts val="0"/>
                        </a:spcAft>
                      </a:pPr>
                      <a:endParaRPr lang="ru-RU" sz="105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r>
                        <a:rPr lang="ru-RU" sz="950" dirty="0">
                          <a:latin typeface="Calibri"/>
                          <a:ea typeface="Calibri"/>
                          <a:cs typeface="Times New Roman"/>
                        </a:rPr>
                        <a:t>-8 </a:t>
                      </a:r>
                      <a:r>
                        <a:rPr lang="ru-RU" sz="950" baseline="30000" dirty="0" err="1">
                          <a:latin typeface="Calibri"/>
                          <a:ea typeface="Calibri"/>
                          <a:cs typeface="Times New Roman"/>
                        </a:rPr>
                        <a:t>о</a:t>
                      </a:r>
                      <a:r>
                        <a:rPr lang="ru-RU" sz="950" dirty="0" err="1">
                          <a:latin typeface="Calibri"/>
                          <a:ea typeface="Calibri"/>
                          <a:cs typeface="Times New Roman"/>
                        </a:rPr>
                        <a:t>С</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extLst>
                  <a:ext uri="{0D108BD9-81ED-4DB2-BD59-A6C34878D82A}">
                    <a16:rowId xmlns:a16="http://schemas.microsoft.com/office/drawing/2014/main" val="10004"/>
                  </a:ext>
                </a:extLst>
              </a:tr>
              <a:tr h="225007">
                <a:tc vMerge="1">
                  <a:txBody>
                    <a:bodyPr/>
                    <a:lstStyle/>
                    <a:p>
                      <a:endParaRPr lang="ru-RU"/>
                    </a:p>
                  </a:txBody>
                  <a:tcPr/>
                </a:tc>
                <a:tc>
                  <a:txBody>
                    <a:bodyPr/>
                    <a:lstStyle/>
                    <a:p>
                      <a:pPr algn="r">
                        <a:lnSpc>
                          <a:spcPct val="115000"/>
                        </a:lnSpc>
                        <a:spcAft>
                          <a:spcPts val="0"/>
                        </a:spcAft>
                      </a:pPr>
                      <a:r>
                        <a:rPr lang="ru-RU" sz="1050" dirty="0">
                          <a:latin typeface="Calibri"/>
                          <a:ea typeface="Calibri"/>
                          <a:cs typeface="Times New Roman"/>
                        </a:rPr>
                        <a:t>16</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r>
                        <a:rPr lang="ru-RU" sz="950" dirty="0">
                          <a:latin typeface="Calibri"/>
                          <a:ea typeface="Calibri"/>
                          <a:cs typeface="Times New Roman"/>
                        </a:rPr>
                        <a:t>-6 </a:t>
                      </a:r>
                      <a:r>
                        <a:rPr lang="ru-RU" sz="950" baseline="30000" dirty="0" err="1">
                          <a:latin typeface="Calibri"/>
                          <a:ea typeface="Calibri"/>
                          <a:cs typeface="Times New Roman"/>
                        </a:rPr>
                        <a:t>о</a:t>
                      </a:r>
                      <a:r>
                        <a:rPr lang="ru-RU" sz="950" dirty="0" err="1">
                          <a:latin typeface="Calibri"/>
                          <a:ea typeface="Calibri"/>
                          <a:cs typeface="Times New Roman"/>
                        </a:rPr>
                        <a:t>С</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25007">
                <a:tc vMerge="1">
                  <a:txBody>
                    <a:bodyPr/>
                    <a:lstStyle/>
                    <a:p>
                      <a:endParaRPr lang="ru-RU"/>
                    </a:p>
                  </a:txBody>
                  <a:tcPr/>
                </a:tc>
                <a:tc>
                  <a:txBody>
                    <a:bodyPr/>
                    <a:lstStyle/>
                    <a:p>
                      <a:pPr algn="r">
                        <a:lnSpc>
                          <a:spcPct val="115000"/>
                        </a:lnSpc>
                        <a:spcAft>
                          <a:spcPts val="0"/>
                        </a:spcAft>
                      </a:pPr>
                      <a:endParaRPr lang="ru-RU" sz="105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25007">
                <a:tc vMerge="1">
                  <a:txBody>
                    <a:bodyPr/>
                    <a:lstStyle/>
                    <a:p>
                      <a:endParaRPr lang="ru-RU"/>
                    </a:p>
                  </a:txBody>
                  <a:tcPr/>
                </a:tc>
                <a:tc>
                  <a:txBody>
                    <a:bodyPr/>
                    <a:lstStyle/>
                    <a:p>
                      <a:pPr algn="r">
                        <a:lnSpc>
                          <a:spcPct val="115000"/>
                        </a:lnSpc>
                        <a:spcAft>
                          <a:spcPts val="0"/>
                        </a:spcAft>
                      </a:pPr>
                      <a:r>
                        <a:rPr lang="ru-RU" sz="1050" dirty="0">
                          <a:latin typeface="Calibri"/>
                          <a:ea typeface="Calibri"/>
                          <a:cs typeface="Times New Roman"/>
                        </a:rPr>
                        <a:t>14</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r>
                        <a:rPr lang="ru-RU" sz="950" dirty="0">
                          <a:latin typeface="Calibri"/>
                          <a:ea typeface="Calibri"/>
                          <a:cs typeface="Times New Roman"/>
                        </a:rPr>
                        <a:t>-4 </a:t>
                      </a:r>
                      <a:r>
                        <a:rPr lang="ru-RU" sz="950" baseline="30000" dirty="0" err="1">
                          <a:latin typeface="Calibri"/>
                          <a:ea typeface="Calibri"/>
                          <a:cs typeface="Times New Roman"/>
                        </a:rPr>
                        <a:t>о</a:t>
                      </a:r>
                      <a:r>
                        <a:rPr lang="ru-RU" sz="950" dirty="0" err="1">
                          <a:latin typeface="Calibri"/>
                          <a:ea typeface="Calibri"/>
                          <a:cs typeface="Times New Roman"/>
                        </a:rPr>
                        <a:t>С</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25007">
                <a:tc vMerge="1">
                  <a:txBody>
                    <a:bodyPr/>
                    <a:lstStyle/>
                    <a:p>
                      <a:endParaRPr lang="ru-RU"/>
                    </a:p>
                  </a:txBody>
                  <a:tcPr/>
                </a:tc>
                <a:tc>
                  <a:txBody>
                    <a:bodyPr/>
                    <a:lstStyle/>
                    <a:p>
                      <a:pPr algn="r">
                        <a:lnSpc>
                          <a:spcPct val="115000"/>
                        </a:lnSpc>
                        <a:spcAft>
                          <a:spcPts val="0"/>
                        </a:spcAft>
                      </a:pPr>
                      <a:endParaRPr lang="ru-RU" sz="105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25007">
                <a:tc vMerge="1">
                  <a:txBody>
                    <a:bodyPr/>
                    <a:lstStyle/>
                    <a:p>
                      <a:endParaRPr lang="ru-RU"/>
                    </a:p>
                  </a:txBody>
                  <a:tcPr/>
                </a:tc>
                <a:tc>
                  <a:txBody>
                    <a:bodyPr/>
                    <a:lstStyle/>
                    <a:p>
                      <a:pPr algn="r">
                        <a:lnSpc>
                          <a:spcPct val="115000"/>
                        </a:lnSpc>
                        <a:spcAft>
                          <a:spcPts val="0"/>
                        </a:spcAft>
                      </a:pPr>
                      <a:r>
                        <a:rPr lang="ru-RU" sz="1050" dirty="0">
                          <a:latin typeface="Calibri"/>
                          <a:ea typeface="Calibri"/>
                          <a:cs typeface="Times New Roman"/>
                        </a:rPr>
                        <a:t>12</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25007">
                <a:tc vMerge="1">
                  <a:txBody>
                    <a:bodyPr/>
                    <a:lstStyle/>
                    <a:p>
                      <a:endParaRPr lang="ru-RU"/>
                    </a:p>
                  </a:txBody>
                  <a:tcPr/>
                </a:tc>
                <a:tc>
                  <a:txBody>
                    <a:bodyPr/>
                    <a:lstStyle/>
                    <a:p>
                      <a:pPr algn="r">
                        <a:lnSpc>
                          <a:spcPct val="115000"/>
                        </a:lnSpc>
                        <a:spcAft>
                          <a:spcPts val="0"/>
                        </a:spcAft>
                      </a:pPr>
                      <a:endParaRPr lang="ru-RU" sz="105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r>
                        <a:rPr lang="ru-RU" sz="950" dirty="0">
                          <a:latin typeface="Calibri"/>
                          <a:ea typeface="Calibri"/>
                          <a:cs typeface="Times New Roman"/>
                        </a:rPr>
                        <a:t>-2 </a:t>
                      </a:r>
                      <a:r>
                        <a:rPr lang="ru-RU" sz="950" baseline="30000" dirty="0" err="1">
                          <a:latin typeface="Calibri"/>
                          <a:ea typeface="Calibri"/>
                          <a:cs typeface="Times New Roman"/>
                        </a:rPr>
                        <a:t>о</a:t>
                      </a:r>
                      <a:r>
                        <a:rPr lang="ru-RU" sz="950" dirty="0" err="1">
                          <a:latin typeface="Calibri"/>
                          <a:ea typeface="Calibri"/>
                          <a:cs typeface="Times New Roman"/>
                        </a:rPr>
                        <a:t>С</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25007">
                <a:tc vMerge="1">
                  <a:txBody>
                    <a:bodyPr/>
                    <a:lstStyle/>
                    <a:p>
                      <a:endParaRPr lang="ru-RU"/>
                    </a:p>
                  </a:txBody>
                  <a:tcPr/>
                </a:tc>
                <a:tc>
                  <a:txBody>
                    <a:bodyPr/>
                    <a:lstStyle/>
                    <a:p>
                      <a:pPr algn="r">
                        <a:lnSpc>
                          <a:spcPct val="115000"/>
                        </a:lnSpc>
                        <a:spcAft>
                          <a:spcPts val="0"/>
                        </a:spcAft>
                      </a:pPr>
                      <a:r>
                        <a:rPr lang="ru-RU" sz="1050" dirty="0">
                          <a:latin typeface="Calibri"/>
                          <a:ea typeface="Calibri"/>
                          <a:cs typeface="Times New Roman"/>
                        </a:rPr>
                        <a:t>10</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r>
                        <a:rPr lang="ru-RU" sz="950" dirty="0">
                          <a:latin typeface="Calibri"/>
                          <a:ea typeface="Calibri"/>
                          <a:cs typeface="Times New Roman"/>
                        </a:rPr>
                        <a:t>-0 </a:t>
                      </a:r>
                      <a:r>
                        <a:rPr lang="ru-RU" sz="950" baseline="30000" dirty="0" err="1">
                          <a:latin typeface="Calibri"/>
                          <a:ea typeface="Calibri"/>
                          <a:cs typeface="Times New Roman"/>
                        </a:rPr>
                        <a:t>о</a:t>
                      </a:r>
                      <a:r>
                        <a:rPr lang="ru-RU" sz="950" dirty="0" err="1">
                          <a:latin typeface="Calibri"/>
                          <a:ea typeface="Calibri"/>
                          <a:cs typeface="Times New Roman"/>
                        </a:rPr>
                        <a:t>С</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25007">
                <a:tc vMerge="1">
                  <a:txBody>
                    <a:bodyPr/>
                    <a:lstStyle/>
                    <a:p>
                      <a:endParaRPr lang="ru-RU"/>
                    </a:p>
                  </a:txBody>
                  <a:tcPr/>
                </a:tc>
                <a:tc>
                  <a:txBody>
                    <a:bodyPr/>
                    <a:lstStyle/>
                    <a:p>
                      <a:pPr algn="r">
                        <a:lnSpc>
                          <a:spcPct val="115000"/>
                        </a:lnSpc>
                        <a:spcAft>
                          <a:spcPts val="0"/>
                        </a:spcAft>
                      </a:pPr>
                      <a:endParaRPr lang="ru-RU" sz="105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25007">
                <a:tc vMerge="1">
                  <a:txBody>
                    <a:bodyPr/>
                    <a:lstStyle/>
                    <a:p>
                      <a:endParaRPr lang="ru-RU"/>
                    </a:p>
                  </a:txBody>
                  <a:tcPr/>
                </a:tc>
                <a:tc>
                  <a:txBody>
                    <a:bodyPr/>
                    <a:lstStyle/>
                    <a:p>
                      <a:pPr algn="r">
                        <a:lnSpc>
                          <a:spcPct val="115000"/>
                        </a:lnSpc>
                        <a:spcAft>
                          <a:spcPts val="0"/>
                        </a:spcAft>
                      </a:pPr>
                      <a:r>
                        <a:rPr lang="ru-RU" sz="1050" dirty="0">
                          <a:latin typeface="Calibri"/>
                          <a:ea typeface="Calibri"/>
                          <a:cs typeface="Times New Roman"/>
                        </a:rPr>
                        <a:t>8</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25007">
                <a:tc vMerge="1">
                  <a:txBody>
                    <a:bodyPr/>
                    <a:lstStyle/>
                    <a:p>
                      <a:endParaRPr lang="ru-RU"/>
                    </a:p>
                  </a:txBody>
                  <a:tcPr/>
                </a:tc>
                <a:tc>
                  <a:txBody>
                    <a:bodyPr/>
                    <a:lstStyle/>
                    <a:p>
                      <a:pPr algn="r">
                        <a:lnSpc>
                          <a:spcPct val="115000"/>
                        </a:lnSpc>
                        <a:spcAft>
                          <a:spcPts val="0"/>
                        </a:spcAft>
                      </a:pPr>
                      <a:endParaRPr lang="ru-RU" sz="105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25007">
                <a:tc vMerge="1">
                  <a:txBody>
                    <a:bodyPr/>
                    <a:lstStyle/>
                    <a:p>
                      <a:endParaRPr lang="ru-RU"/>
                    </a:p>
                  </a:txBody>
                  <a:tcPr/>
                </a:tc>
                <a:tc>
                  <a:txBody>
                    <a:bodyPr/>
                    <a:lstStyle/>
                    <a:p>
                      <a:pPr algn="r">
                        <a:lnSpc>
                          <a:spcPct val="115000"/>
                        </a:lnSpc>
                        <a:spcAft>
                          <a:spcPts val="0"/>
                        </a:spcAft>
                      </a:pPr>
                      <a:r>
                        <a:rPr lang="ru-RU" sz="1050" dirty="0">
                          <a:latin typeface="Calibri"/>
                          <a:ea typeface="Calibri"/>
                          <a:cs typeface="Times New Roman"/>
                        </a:rPr>
                        <a:t>6</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25007">
                <a:tc vMerge="1">
                  <a:txBody>
                    <a:bodyPr/>
                    <a:lstStyle/>
                    <a:p>
                      <a:endParaRPr lang="ru-RU"/>
                    </a:p>
                  </a:txBody>
                  <a:tcPr/>
                </a:tc>
                <a:tc>
                  <a:txBody>
                    <a:bodyPr/>
                    <a:lstStyle/>
                    <a:p>
                      <a:pPr algn="r">
                        <a:lnSpc>
                          <a:spcPct val="115000"/>
                        </a:lnSpc>
                        <a:spcAft>
                          <a:spcPts val="0"/>
                        </a:spcAft>
                      </a:pPr>
                      <a:endParaRPr lang="ru-RU" sz="95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36567">
                <a:tc>
                  <a:txBody>
                    <a:bodyPr/>
                    <a:lstStyle/>
                    <a:p>
                      <a:pPr algn="l">
                        <a:lnSpc>
                          <a:spcPct val="115000"/>
                        </a:lnSpc>
                        <a:spcAft>
                          <a:spcPts val="0"/>
                        </a:spcAft>
                      </a:pPr>
                      <a:endParaRPr lang="ru-RU" sz="950">
                        <a:latin typeface="Calibri"/>
                        <a:ea typeface="Calibri"/>
                        <a:cs typeface="Times New Roman"/>
                      </a:endParaRPr>
                    </a:p>
                  </a:txBody>
                  <a:tcPr marL="68580" marR="68580" marT="0" marB="0">
                    <a:lnL>
                      <a:noFill/>
                    </a:lnL>
                    <a:lnR>
                      <a:noFill/>
                    </a:lnR>
                    <a:lnT>
                      <a:noFill/>
                    </a:lnT>
                    <a:lnB>
                      <a:noFill/>
                    </a:lnB>
                  </a:tcPr>
                </a:tc>
                <a:tc>
                  <a:txBody>
                    <a:bodyPr/>
                    <a:lstStyle/>
                    <a:p>
                      <a:pPr algn="r">
                        <a:lnSpc>
                          <a:spcPct val="115000"/>
                        </a:lnSpc>
                        <a:spcAft>
                          <a:spcPts val="0"/>
                        </a:spcAft>
                      </a:pPr>
                      <a:endParaRPr lang="ru-RU" sz="950">
                        <a:latin typeface="Calibri"/>
                        <a:ea typeface="Calibri"/>
                        <a:cs typeface="Times New Roman"/>
                      </a:endParaRPr>
                    </a:p>
                  </a:txBody>
                  <a:tcPr marL="68580" marR="68580" marT="0" marB="0">
                    <a:lnL>
                      <a:noFill/>
                    </a:lnL>
                    <a:lnR>
                      <a:noFill/>
                    </a:lnR>
                    <a:lnT>
                      <a:noFill/>
                    </a:lnT>
                    <a:lnB>
                      <a:noFill/>
                    </a:lnB>
                  </a:tcPr>
                </a:tc>
                <a:tc>
                  <a:txBody>
                    <a:bodyPr/>
                    <a:lstStyle/>
                    <a:p>
                      <a:pPr algn="l">
                        <a:lnSpc>
                          <a:spcPct val="115000"/>
                        </a:lnSpc>
                        <a:spcAft>
                          <a:spcPts val="0"/>
                        </a:spcAft>
                      </a:pPr>
                      <a:r>
                        <a:rPr lang="ru-RU" sz="950" dirty="0">
                          <a:latin typeface="Calibri"/>
                          <a:ea typeface="Calibri"/>
                          <a:cs typeface="Times New Roman"/>
                        </a:rPr>
                        <a:t>0</a:t>
                      </a:r>
                      <a:endParaRPr lang="ru-RU" sz="11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15000"/>
                        </a:lnSpc>
                        <a:spcAft>
                          <a:spcPts val="0"/>
                        </a:spcAft>
                      </a:pPr>
                      <a:r>
                        <a:rPr lang="ru-RU" sz="950" dirty="0">
                          <a:latin typeface="Calibri"/>
                          <a:ea typeface="Calibri"/>
                          <a:cs typeface="Times New Roman"/>
                        </a:rPr>
                        <a:t>40</a:t>
                      </a:r>
                      <a:endParaRPr lang="ru-RU" sz="11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15000"/>
                        </a:lnSpc>
                        <a:spcAft>
                          <a:spcPts val="0"/>
                        </a:spcAft>
                      </a:pPr>
                      <a:r>
                        <a:rPr lang="ru-RU" sz="950" dirty="0">
                          <a:latin typeface="Calibri"/>
                          <a:ea typeface="Calibri"/>
                          <a:cs typeface="Times New Roman"/>
                        </a:rPr>
                        <a:t>80</a:t>
                      </a:r>
                      <a:endParaRPr lang="ru-RU" sz="11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15000"/>
                        </a:lnSpc>
                        <a:spcAft>
                          <a:spcPts val="0"/>
                        </a:spcAft>
                      </a:pPr>
                      <a:r>
                        <a:rPr lang="ru-RU" sz="950" dirty="0">
                          <a:latin typeface="Calibri"/>
                          <a:ea typeface="Calibri"/>
                          <a:cs typeface="Times New Roman"/>
                        </a:rPr>
                        <a:t>120</a:t>
                      </a:r>
                      <a:endParaRPr lang="ru-RU" sz="11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15000"/>
                        </a:lnSpc>
                        <a:spcAft>
                          <a:spcPts val="0"/>
                        </a:spcAft>
                      </a:pPr>
                      <a:r>
                        <a:rPr lang="ru-RU" sz="950" dirty="0">
                          <a:latin typeface="Calibri"/>
                          <a:ea typeface="Calibri"/>
                          <a:cs typeface="Times New Roman"/>
                        </a:rPr>
                        <a:t>160</a:t>
                      </a:r>
                      <a:endParaRPr lang="ru-RU" sz="11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15000"/>
                        </a:lnSpc>
                        <a:spcAft>
                          <a:spcPts val="0"/>
                        </a:spcAft>
                      </a:pPr>
                      <a:r>
                        <a:rPr lang="ru-RU" sz="950" dirty="0">
                          <a:latin typeface="Calibri"/>
                          <a:ea typeface="Calibri"/>
                          <a:cs typeface="Times New Roman"/>
                        </a:rPr>
                        <a:t>200</a:t>
                      </a:r>
                      <a:endParaRPr lang="ru-RU" sz="11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15000"/>
                        </a:lnSpc>
                        <a:spcAft>
                          <a:spcPts val="0"/>
                        </a:spcAft>
                        <a:tabLst/>
                      </a:pPr>
                      <a:r>
                        <a:rPr lang="ru-RU" sz="950" dirty="0" smtClean="0">
                          <a:latin typeface="Calibri"/>
                          <a:ea typeface="Calibri"/>
                          <a:cs typeface="Times New Roman"/>
                        </a:rPr>
                        <a:t>2 40</a:t>
                      </a:r>
                      <a:endParaRPr lang="ru-RU" sz="11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15000"/>
                        </a:lnSpc>
                        <a:spcAft>
                          <a:spcPts val="0"/>
                        </a:spcAft>
                      </a:pPr>
                      <a:r>
                        <a:rPr lang="ru-RU" sz="950" dirty="0" smtClean="0">
                          <a:latin typeface="Calibri"/>
                          <a:ea typeface="Calibri"/>
                          <a:cs typeface="Times New Roman"/>
                        </a:rPr>
                        <a:t>280</a:t>
                      </a:r>
                      <a:endParaRPr lang="ru-RU" sz="11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7"/>
                  </a:ext>
                </a:extLst>
              </a:tr>
              <a:tr h="188496">
                <a:tc>
                  <a:txBody>
                    <a:bodyPr/>
                    <a:lstStyle/>
                    <a:p>
                      <a:pPr algn="l">
                        <a:lnSpc>
                          <a:spcPct val="115000"/>
                        </a:lnSpc>
                        <a:spcAft>
                          <a:spcPts val="0"/>
                        </a:spcAft>
                      </a:pPr>
                      <a:endParaRPr lang="ru-RU" sz="1100">
                        <a:latin typeface="Calibri"/>
                        <a:ea typeface="Calibri"/>
                        <a:cs typeface="Times New Roman"/>
                      </a:endParaRPr>
                    </a:p>
                  </a:txBody>
                  <a:tcPr marL="68580" marR="68580" marT="0" marB="0">
                    <a:lnL>
                      <a:noFill/>
                    </a:lnL>
                    <a:lnR>
                      <a:noFill/>
                    </a:lnR>
                    <a:lnT>
                      <a:noFill/>
                    </a:lnT>
                    <a:lnB>
                      <a:noFill/>
                    </a:lnB>
                  </a:tcPr>
                </a:tc>
                <a:tc>
                  <a:txBody>
                    <a:bodyPr/>
                    <a:lstStyle/>
                    <a:p>
                      <a:pPr algn="r">
                        <a:lnSpc>
                          <a:spcPct val="115000"/>
                        </a:lnSpc>
                        <a:spcAft>
                          <a:spcPts val="0"/>
                        </a:spcAft>
                      </a:pPr>
                      <a:endParaRPr lang="ru-RU" sz="1100">
                        <a:latin typeface="Calibri"/>
                        <a:ea typeface="Calibri"/>
                        <a:cs typeface="Times New Roman"/>
                      </a:endParaRPr>
                    </a:p>
                  </a:txBody>
                  <a:tcPr marL="68580" marR="68580" marT="0" marB="0">
                    <a:lnL>
                      <a:noFill/>
                    </a:lnL>
                    <a:lnR>
                      <a:noFill/>
                    </a:lnR>
                    <a:lnT>
                      <a:noFill/>
                    </a:lnT>
                    <a:lnB>
                      <a:noFill/>
                    </a:lnB>
                  </a:tcPr>
                </a:tc>
                <a:tc gridSpan="8">
                  <a:txBody>
                    <a:bodyPr/>
                    <a:lstStyle/>
                    <a:p>
                      <a:pPr algn="ctr">
                        <a:lnSpc>
                          <a:spcPct val="115000"/>
                        </a:lnSpc>
                        <a:spcAft>
                          <a:spcPts val="0"/>
                        </a:spcAft>
                      </a:pPr>
                      <a:r>
                        <a:rPr lang="ru-RU" sz="1400" b="1" i="1" dirty="0">
                          <a:latin typeface="Times New Roman"/>
                          <a:ea typeface="Calibri"/>
                          <a:cs typeface="Times New Roman"/>
                        </a:rPr>
                        <a:t>Плотность распределения, мл/м</a:t>
                      </a:r>
                      <a:r>
                        <a:rPr lang="ru-RU" sz="1400" b="1" i="1" baseline="30000" dirty="0">
                          <a:latin typeface="Times New Roman"/>
                          <a:ea typeface="Calibri"/>
                          <a:cs typeface="Times New Roman"/>
                        </a:rPr>
                        <a:t>2</a:t>
                      </a:r>
                      <a:endParaRPr lang="ru-RU" sz="1400" dirty="0">
                        <a:latin typeface="Calibri"/>
                        <a:ea typeface="Calibri"/>
                        <a:cs typeface="Times New Roman"/>
                      </a:endParaRPr>
                    </a:p>
                  </a:txBody>
                  <a:tcPr marL="68580" marR="68580" marT="0" marB="0">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18"/>
                  </a:ext>
                </a:extLst>
              </a:tr>
              <a:tr h="158130">
                <a:tc>
                  <a:txBody>
                    <a:bodyPr/>
                    <a:lstStyle/>
                    <a:p>
                      <a:pPr algn="l">
                        <a:lnSpc>
                          <a:spcPct val="115000"/>
                        </a:lnSpc>
                        <a:spcAft>
                          <a:spcPts val="0"/>
                        </a:spcAft>
                      </a:pPr>
                      <a:endParaRPr lang="ru-RU" sz="1100" dirty="0">
                        <a:latin typeface="Calibri"/>
                        <a:ea typeface="Calibri"/>
                        <a:cs typeface="Times New Roman"/>
                      </a:endParaRPr>
                    </a:p>
                  </a:txBody>
                  <a:tcPr marL="68580" marR="68580" marT="0" marB="0">
                    <a:lnL>
                      <a:noFill/>
                    </a:lnL>
                    <a:lnR>
                      <a:noFill/>
                    </a:lnR>
                    <a:lnT>
                      <a:noFill/>
                    </a:lnT>
                    <a:lnB>
                      <a:noFill/>
                    </a:lnB>
                  </a:tcPr>
                </a:tc>
                <a:tc gridSpan="9">
                  <a:txBody>
                    <a:bodyPr/>
                    <a:lstStyle/>
                    <a:p>
                      <a:pPr algn="ctr">
                        <a:lnSpc>
                          <a:spcPct val="115000"/>
                        </a:lnSpc>
                        <a:spcAft>
                          <a:spcPts val="0"/>
                        </a:spcAft>
                      </a:pPr>
                      <a:endParaRPr lang="ru-RU" sz="400" dirty="0">
                        <a:latin typeface="Times New Roman"/>
                        <a:ea typeface="Calibri"/>
                        <a:cs typeface="Times New Roman"/>
                      </a:endParaRPr>
                    </a:p>
                  </a:txBody>
                  <a:tcPr marL="68580" marR="68580" marT="0" marB="0">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19"/>
                  </a:ext>
                </a:extLst>
              </a:tr>
            </a:tbl>
          </a:graphicData>
        </a:graphic>
      </p:graphicFrame>
      <p:sp>
        <p:nvSpPr>
          <p:cNvPr id="9241" name="Line 25"/>
          <p:cNvSpPr>
            <a:spLocks noChangeShapeType="1"/>
          </p:cNvSpPr>
          <p:nvPr/>
        </p:nvSpPr>
        <p:spPr bwMode="auto">
          <a:xfrm flipH="1" flipV="1">
            <a:off x="2714612" y="1571612"/>
            <a:ext cx="3929090" cy="392909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9240" name="Line 24"/>
          <p:cNvSpPr>
            <a:spLocks noChangeShapeType="1"/>
          </p:cNvSpPr>
          <p:nvPr/>
        </p:nvSpPr>
        <p:spPr bwMode="auto">
          <a:xfrm flipH="1" flipV="1">
            <a:off x="2714612" y="1928801"/>
            <a:ext cx="3714776" cy="342902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9238" name="Line 22"/>
          <p:cNvSpPr>
            <a:spLocks noChangeShapeType="1"/>
          </p:cNvSpPr>
          <p:nvPr/>
        </p:nvSpPr>
        <p:spPr bwMode="auto">
          <a:xfrm flipH="1" flipV="1">
            <a:off x="2643174" y="2357430"/>
            <a:ext cx="3857652" cy="314327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9239" name="Line 23"/>
          <p:cNvSpPr>
            <a:spLocks noChangeShapeType="1"/>
          </p:cNvSpPr>
          <p:nvPr/>
        </p:nvSpPr>
        <p:spPr bwMode="auto">
          <a:xfrm flipH="1" flipV="1">
            <a:off x="2714612" y="2214554"/>
            <a:ext cx="3857652" cy="328614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9237" name="Line 21"/>
          <p:cNvSpPr>
            <a:spLocks noChangeShapeType="1"/>
          </p:cNvSpPr>
          <p:nvPr/>
        </p:nvSpPr>
        <p:spPr bwMode="auto">
          <a:xfrm flipH="1" flipV="1">
            <a:off x="2714612" y="3000372"/>
            <a:ext cx="3786214" cy="250033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9236" name="Line 20"/>
          <p:cNvSpPr>
            <a:spLocks noChangeShapeType="1"/>
          </p:cNvSpPr>
          <p:nvPr/>
        </p:nvSpPr>
        <p:spPr bwMode="auto">
          <a:xfrm flipH="1" flipV="1">
            <a:off x="2643174" y="3786189"/>
            <a:ext cx="3857652" cy="17145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9235" name="Line 19"/>
          <p:cNvSpPr>
            <a:spLocks noChangeShapeType="1"/>
          </p:cNvSpPr>
          <p:nvPr/>
        </p:nvSpPr>
        <p:spPr bwMode="auto">
          <a:xfrm flipH="1" flipV="1">
            <a:off x="2643173" y="4071942"/>
            <a:ext cx="3786214" cy="142876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1" name="Прямоугольник 30"/>
          <p:cNvSpPr/>
          <p:nvPr/>
        </p:nvSpPr>
        <p:spPr>
          <a:xfrm>
            <a:off x="0" y="357166"/>
            <a:ext cx="9144000" cy="941796"/>
          </a:xfrm>
          <a:prstGeom prst="rect">
            <a:avLst/>
          </a:prstGeom>
        </p:spPr>
        <p:txBody>
          <a:bodyPr wrap="square">
            <a:spAutoFit/>
          </a:bodyPr>
          <a:lstStyle/>
          <a:p>
            <a:pPr algn="ctr">
              <a:lnSpc>
                <a:spcPct val="115000"/>
              </a:lnSpc>
              <a:spcAft>
                <a:spcPts val="0"/>
              </a:spcAft>
            </a:pPr>
            <a:r>
              <a:rPr lang="ru-RU" sz="2400" b="1" dirty="0" smtClean="0">
                <a:solidFill>
                  <a:srgbClr val="002060"/>
                </a:solidFill>
                <a:latin typeface="Times New Roman" pitchFamily="18" charset="0"/>
                <a:ea typeface="Calibri"/>
                <a:cs typeface="Times New Roman" pitchFamily="18" charset="0"/>
              </a:rPr>
              <a:t>Номограмма для определения  концентрации раствора</a:t>
            </a:r>
          </a:p>
          <a:p>
            <a:pPr algn="ctr">
              <a:lnSpc>
                <a:spcPct val="115000"/>
              </a:lnSpc>
              <a:spcAft>
                <a:spcPts val="0"/>
              </a:spcAft>
            </a:pPr>
            <a:r>
              <a:rPr lang="ru-RU" sz="2400" b="1" dirty="0" smtClean="0">
                <a:solidFill>
                  <a:srgbClr val="002060"/>
                </a:solidFill>
                <a:latin typeface="Times New Roman" pitchFamily="18" charset="0"/>
                <a:ea typeface="Calibri"/>
                <a:cs typeface="Times New Roman" pitchFamily="18" charset="0"/>
              </a:rPr>
              <a:t>из хлористого натрия</a:t>
            </a:r>
            <a:endParaRPr lang="ru-RU" sz="2400" dirty="0">
              <a:solidFill>
                <a:srgbClr val="002060"/>
              </a:solidFill>
              <a:latin typeface="Times New Roman" pitchFamily="18" charset="0"/>
              <a:ea typeface="Calibri"/>
              <a:cs typeface="Times New Roman" pitchFamily="18" charset="0"/>
            </a:endParaRPr>
          </a:p>
        </p:txBody>
      </p:sp>
      <p:sp>
        <p:nvSpPr>
          <p:cNvPr id="55297" name="Rectangle 1"/>
          <p:cNvSpPr>
            <a:spLocks noChangeArrowheads="1"/>
          </p:cNvSpPr>
          <p:nvPr/>
        </p:nvSpPr>
        <p:spPr bwMode="auto">
          <a:xfrm>
            <a:off x="214282" y="5825455"/>
            <a:ext cx="8715436" cy="9771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9750" algn="just" defTabSz="914400" rtl="0" eaLnBrk="1" fontAlgn="base" latinLnBrk="0" hangingPunct="1">
              <a:lnSpc>
                <a:spcPct val="100000"/>
              </a:lnSpc>
              <a:spcBef>
                <a:spcPct val="0"/>
              </a:spcBef>
              <a:spcAft>
                <a:spcPct val="0"/>
              </a:spcAft>
              <a:buClrTx/>
              <a:buSzTx/>
              <a:buFontTx/>
              <a:buNone/>
              <a:tabLst/>
            </a:pPr>
            <a:r>
              <a:rPr kumimoji="0" lang="ru-RU" sz="11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По результатам расчета получен диапазон использования хлористого натрия (другие реагенты также имеют аналогичные зависимости) в зависимости от воздуха. Здесь концентрация раствора С=15 %, плотность </a:t>
            </a:r>
            <a:r>
              <a:rPr kumimoji="0" lang="ru-RU" sz="115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с-л</a:t>
            </a:r>
            <a:r>
              <a:rPr kumimoji="0" lang="ru-RU" sz="11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н. колеблется в пределах р</a:t>
            </a:r>
            <a:r>
              <a:rPr kumimoji="0" lang="ru-RU" sz="115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с-л.о.</a:t>
            </a:r>
            <a:r>
              <a:rPr kumimoji="0" lang="ru-RU" sz="11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=0,3-0,55 т/м</a:t>
            </a:r>
            <a:r>
              <a:rPr kumimoji="0" lang="ru-RU" sz="115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3</a:t>
            </a:r>
            <a:r>
              <a:rPr kumimoji="0" lang="ru-RU" sz="11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и его толщина равна</a:t>
            </a:r>
            <a:r>
              <a:rPr kumimoji="0" lang="ru-RU" sz="115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r>
              <a:rPr kumimoji="0" lang="en-US" sz="11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h</a:t>
            </a:r>
            <a:r>
              <a:rPr kumimoji="0" lang="ru-RU" sz="1150" b="0" i="0"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с-л.н.</a:t>
            </a:r>
            <a:r>
              <a:rPr kumimoji="0" lang="ru-RU" sz="115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t>
            </a:r>
            <a:r>
              <a:rPr kumimoji="0" lang="ru-RU" sz="11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3-5мм. Как видно из этих кривых</a:t>
            </a:r>
            <a:r>
              <a:rPr lang="ru-RU" sz="1150" dirty="0" smtClean="0">
                <a:latin typeface="Times New Roman" pitchFamily="18" charset="0"/>
                <a:ea typeface="Calibri" pitchFamily="34" charset="0"/>
                <a:cs typeface="Times New Roman" pitchFamily="18" charset="0"/>
              </a:rPr>
              <a:t>, </a:t>
            </a:r>
            <a:r>
              <a:rPr kumimoji="0" lang="ru-RU" sz="11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что диапазон использования хлористого натрия в ДКЗ с резко-континентальным климатом могут достигать при </a:t>
            </a:r>
            <a:r>
              <a:rPr lang="en-US" sz="1150" dirty="0" smtClean="0">
                <a:latin typeface="Times New Roman" pitchFamily="18" charset="0"/>
                <a:ea typeface="Calibri" pitchFamily="34" charset="0"/>
                <a:cs typeface="Times New Roman" pitchFamily="18" charset="0"/>
              </a:rPr>
              <a:t>t </a:t>
            </a:r>
            <a:r>
              <a:rPr kumimoji="0" lang="ru-RU" sz="11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воздуха от  0 </a:t>
            </a:r>
            <a:r>
              <a:rPr kumimoji="0" lang="ru-RU" sz="1150" b="0" i="0"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о</a:t>
            </a:r>
            <a:r>
              <a:rPr kumimoji="0" lang="ru-RU" sz="115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a:t>
            </a:r>
            <a:r>
              <a:rPr kumimoji="0" lang="ru-RU" sz="11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до -12 </a:t>
            </a:r>
            <a:r>
              <a:rPr kumimoji="0" lang="ru-RU" sz="1150" b="0" i="0"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о</a:t>
            </a:r>
            <a:r>
              <a:rPr kumimoji="0" lang="ru-RU" sz="115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a:t>
            </a:r>
            <a:r>
              <a:rPr kumimoji="0" lang="ru-RU" sz="11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практически тот предел, который оказывается самым  </a:t>
            </a:r>
            <a:r>
              <a:rPr kumimoji="0" lang="ru-RU" sz="115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гололедоопасным</a:t>
            </a:r>
            <a:r>
              <a:rPr kumimoji="0" lang="ru-RU" sz="11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ru-RU" sz="115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3" name="Rectangle 43"/>
          <p:cNvSpPr>
            <a:spLocks noChangeArrowheads="1"/>
          </p:cNvSpPr>
          <p:nvPr/>
        </p:nvSpPr>
        <p:spPr bwMode="auto">
          <a:xfrm>
            <a:off x="0" y="152735"/>
            <a:ext cx="91440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Диапазон действия химических реагентов </a:t>
            </a:r>
            <a:endParaRPr kumimoji="0" lang="ru-RU" sz="24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в зависимости от силы смерзания снежно-ледяного образования</a:t>
            </a:r>
            <a:r>
              <a:rPr kumimoji="0" lang="ru-RU" sz="2400" b="1" i="0" u="none" strike="noStrike" cap="none" normalizeH="0" baseline="0" dirty="0" smtClean="0">
                <a:ln>
                  <a:noFill/>
                </a:ln>
                <a:solidFill>
                  <a:srgbClr val="002060"/>
                </a:solidFill>
                <a:effectLst/>
                <a:latin typeface="Arial" pitchFamily="34" charset="0"/>
                <a:ea typeface="Calibri" pitchFamily="34" charset="0"/>
                <a:cs typeface="Arial" pitchFamily="34" charset="0"/>
              </a:rPr>
              <a:t> </a:t>
            </a:r>
            <a:endParaRPr kumimoji="0" lang="ru-RU" sz="2400" b="0" i="0" u="none" strike="noStrike" cap="none" normalizeH="0" baseline="0" dirty="0" smtClean="0">
              <a:ln>
                <a:noFill/>
              </a:ln>
              <a:solidFill>
                <a:srgbClr val="002060"/>
              </a:solidFill>
              <a:effectLst/>
              <a:latin typeface="Arial" pitchFamily="34" charset="0"/>
              <a:cs typeface="Arial" pitchFamily="34" charset="0"/>
            </a:endParaRPr>
          </a:p>
        </p:txBody>
      </p:sp>
      <p:pic>
        <p:nvPicPr>
          <p:cNvPr id="54273" name="Picture 1"/>
          <p:cNvPicPr>
            <a:picLocks noChangeAspect="1" noChangeArrowheads="1"/>
          </p:cNvPicPr>
          <p:nvPr/>
        </p:nvPicPr>
        <p:blipFill>
          <a:blip r:embed="rId3" cstate="print"/>
          <a:srcRect/>
          <a:stretch>
            <a:fillRect/>
          </a:stretch>
        </p:blipFill>
        <p:spPr bwMode="auto">
          <a:xfrm>
            <a:off x="1643042" y="1000108"/>
            <a:ext cx="6143668" cy="3929090"/>
          </a:xfrm>
          <a:prstGeom prst="rect">
            <a:avLst/>
          </a:prstGeom>
          <a:noFill/>
          <a:ln w="9525">
            <a:noFill/>
            <a:miter lim="800000"/>
            <a:headEnd/>
            <a:tailEnd/>
          </a:ln>
          <a:effectLst/>
        </p:spPr>
      </p:pic>
      <p:sp>
        <p:nvSpPr>
          <p:cNvPr id="54274" name="Rectangle 2"/>
          <p:cNvSpPr>
            <a:spLocks noChangeArrowheads="1"/>
          </p:cNvSpPr>
          <p:nvPr/>
        </p:nvSpPr>
        <p:spPr bwMode="auto">
          <a:xfrm>
            <a:off x="214282" y="5000636"/>
            <a:ext cx="8501122" cy="16927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975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Анализ результатов расчета показывает, что при температуре воздуха, равной </a:t>
            </a:r>
            <a:r>
              <a:rPr kumimoji="0" lang="en-US"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a:t>
            </a:r>
            <a:r>
              <a:rPr kumimoji="0" lang="ru-RU" sz="13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в</a:t>
            </a:r>
            <a:r>
              <a:rPr kumimoji="0" lang="ru-RU"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=-12 </a:t>
            </a:r>
            <a:r>
              <a:rPr kumimoji="0" lang="ru-RU" sz="1300" b="0" i="0"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о</a:t>
            </a:r>
            <a:r>
              <a:rPr kumimoji="0" lang="ru-RU" sz="13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a:t>
            </a:r>
            <a:r>
              <a:rPr kumimoji="0" lang="ru-RU"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плотности распределения </a:t>
            </a:r>
            <a:r>
              <a:rPr kumimoji="0" lang="en-US" sz="13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q</a:t>
            </a:r>
            <a:r>
              <a:rPr kumimoji="0" lang="ru-RU"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=90 мл/м</a:t>
            </a:r>
            <a:r>
              <a:rPr kumimoji="0" lang="ru-RU" sz="13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2</a:t>
            </a:r>
            <a:r>
              <a:rPr kumimoji="0" lang="ru-RU"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сила смерзания раствора хлористого натрия при продолжительности действия </a:t>
            </a:r>
            <a:r>
              <a:rPr kumimoji="0" lang="en-US"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a:t>
            </a:r>
            <a:r>
              <a:rPr kumimoji="0" lang="ru-RU" sz="13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в</a:t>
            </a:r>
            <a:r>
              <a:rPr kumimoji="0" lang="ru-RU"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=120 мин достигает до </a:t>
            </a:r>
            <a:r>
              <a:rPr kumimoji="0" lang="ru-RU" sz="13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τ</a:t>
            </a:r>
            <a:r>
              <a:rPr kumimoji="0" lang="ru-RU"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=6,0 МПа, а хлористый кальций значительно продолжительнее чем этого результата, т.е. он действует до 240 мин, чтобы достичь значение силы смерзания снежно-ледяного наката </a:t>
            </a:r>
            <a:r>
              <a:rPr kumimoji="0" lang="ru-RU" sz="13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τ</a:t>
            </a:r>
            <a:r>
              <a:rPr kumimoji="0" lang="ru-RU"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=4,0 </a:t>
            </a:r>
            <a:r>
              <a:rPr kumimoji="0" lang="ru-RU" sz="13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Мпа</a:t>
            </a:r>
            <a:r>
              <a:rPr kumimoji="0" lang="ru-RU"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r>
              <a:rPr kumimoji="0" lang="ru-RU" sz="130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r>
              <a:rPr kumimoji="0" lang="ru-RU"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Отсюда можно легко заметить, что при одинаковой плотности распределения и при одинаковой концентрации раствора все же хлористый кальций активнее действует по сравнению с хлористым натрием, при этом силы смерзания значительно отличаются друг от друга </a:t>
            </a:r>
            <a:r>
              <a:rPr kumimoji="0" lang="ru-RU" sz="13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6 МПа и 4 МПа соответственно (разность составляет 50 %), но последнее значительно дольше может повлиять на расплавление снежно-ледяного наката.</a:t>
            </a:r>
            <a:endParaRPr kumimoji="0" lang="ru-RU" sz="13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285720" y="785794"/>
            <a:ext cx="8429684" cy="20005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tabLst>
                <a:tab pos="3790950" algn="l"/>
              </a:tabLst>
            </a:pP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Задачи полевых иссле</a:t>
            </a:r>
            <a:r>
              <a:rPr lang="ru-RU" b="1" dirty="0" smtClean="0">
                <a:latin typeface="Times New Roman" pitchFamily="18" charset="0"/>
                <a:ea typeface="Times New Roman" pitchFamily="18" charset="0"/>
                <a:cs typeface="Times New Roman" pitchFamily="18" charset="0"/>
              </a:rPr>
              <a:t>дований</a:t>
            </a: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p>
          <a:p>
            <a:pPr lvl="0" indent="450850" algn="just" fontAlgn="base">
              <a:spcBef>
                <a:spcPct val="0"/>
              </a:spcBef>
              <a:spcAft>
                <a:spcPct val="0"/>
              </a:spcAft>
              <a:tabLst>
                <a:tab pos="3790950" algn="l"/>
              </a:tabLst>
            </a:pPr>
            <a:endParaRPr kumimoji="0" lang="ru-RU" sz="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tab pos="3790950" algn="l"/>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лабораторных условиях уточнена концентрация химических растворов и установлена зависимость между концентрацией раствора и температурой воздуха;</a:t>
            </a:r>
            <a:endParaRPr kumimoji="0" lang="ru-RU" sz="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tab pos="3790950" algn="l"/>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установлена координационная связь между нормой расхода реагентов (в твердом и жидком виде) с рабочей скоростью движения универсального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пескоразбрасывателя</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tab pos="3790950" algn="l"/>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нормы расхода, т.е. нормы распределения жидких химических реагентов были определены с использованием универсального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пескоразбрасывателя</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Рено</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 передвижным распределителем химических растворов, подготовленные в КазАДИ.</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5" name="Прямоугольник 4"/>
          <p:cNvSpPr/>
          <p:nvPr/>
        </p:nvSpPr>
        <p:spPr>
          <a:xfrm>
            <a:off x="785786" y="142852"/>
            <a:ext cx="8001056" cy="523220"/>
          </a:xfrm>
          <a:prstGeom prst="rect">
            <a:avLst/>
          </a:prstGeom>
        </p:spPr>
        <p:txBody>
          <a:bodyPr wrap="square">
            <a:spAutoFit/>
          </a:bodyPr>
          <a:lstStyle/>
          <a:p>
            <a:r>
              <a:rPr lang="ru-RU" sz="2800" b="1" i="1" dirty="0" smtClean="0">
                <a:solidFill>
                  <a:srgbClr val="002060"/>
                </a:solidFill>
                <a:latin typeface="Times New Roman" pitchFamily="18" charset="0"/>
                <a:ea typeface="Times New Roman" pitchFamily="18" charset="0"/>
                <a:cs typeface="Times New Roman" pitchFamily="18" charset="0"/>
              </a:rPr>
              <a:t>Полевые экспериментальные исследований</a:t>
            </a:r>
            <a:endParaRPr lang="ru-RU" sz="2800" b="1" i="1" dirty="0">
              <a:solidFill>
                <a:srgbClr val="002060"/>
              </a:solidFill>
              <a:latin typeface="Times New Roman" pitchFamily="18" charset="0"/>
              <a:cs typeface="Times New Roman" pitchFamily="18" charset="0"/>
            </a:endParaRPr>
          </a:p>
        </p:txBody>
      </p:sp>
      <p:pic>
        <p:nvPicPr>
          <p:cNvPr id="6" name="Рисунок 5" descr="DSC03238"/>
          <p:cNvPicPr/>
          <p:nvPr/>
        </p:nvPicPr>
        <p:blipFill>
          <a:blip r:embed="rId3" cstate="print"/>
          <a:srcRect/>
          <a:stretch>
            <a:fillRect/>
          </a:stretch>
        </p:blipFill>
        <p:spPr bwMode="auto">
          <a:xfrm>
            <a:off x="214282" y="3643314"/>
            <a:ext cx="2659553" cy="1884307"/>
          </a:xfrm>
          <a:prstGeom prst="rect">
            <a:avLst/>
          </a:prstGeom>
          <a:noFill/>
          <a:ln w="9525">
            <a:noFill/>
            <a:miter lim="800000"/>
            <a:headEnd/>
            <a:tailEnd/>
          </a:ln>
        </p:spPr>
      </p:pic>
      <p:pic>
        <p:nvPicPr>
          <p:cNvPr id="7" name="Рисунок 6" descr="DSC03270"/>
          <p:cNvPicPr/>
          <p:nvPr/>
        </p:nvPicPr>
        <p:blipFill>
          <a:blip r:embed="rId4" cstate="print"/>
          <a:srcRect/>
          <a:stretch>
            <a:fillRect/>
          </a:stretch>
        </p:blipFill>
        <p:spPr bwMode="auto">
          <a:xfrm>
            <a:off x="3214678" y="3643314"/>
            <a:ext cx="2571768" cy="1928825"/>
          </a:xfrm>
          <a:prstGeom prst="rect">
            <a:avLst/>
          </a:prstGeom>
          <a:noFill/>
          <a:ln w="9525">
            <a:noFill/>
            <a:miter lim="800000"/>
            <a:headEnd/>
            <a:tailEnd/>
          </a:ln>
        </p:spPr>
      </p:pic>
      <p:sp>
        <p:nvSpPr>
          <p:cNvPr id="45058" name="Rectangle 2"/>
          <p:cNvSpPr>
            <a:spLocks noChangeArrowheads="1"/>
          </p:cNvSpPr>
          <p:nvPr/>
        </p:nvSpPr>
        <p:spPr bwMode="auto">
          <a:xfrm>
            <a:off x="2786050" y="3071810"/>
            <a:ext cx="3143939" cy="29238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algn="ctr" fontAlgn="base">
              <a:spcBef>
                <a:spcPct val="0"/>
              </a:spcBef>
              <a:spcAft>
                <a:spcPct val="0"/>
              </a:spcAft>
            </a:pPr>
            <a:r>
              <a:rPr kumimoji="0" lang="ru-RU" sz="13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ЭКСПЕРИМЕНТАЛЬНЫЕ УЧАСТКИ</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0" name="Прямоугольник 9"/>
          <p:cNvSpPr/>
          <p:nvPr/>
        </p:nvSpPr>
        <p:spPr>
          <a:xfrm>
            <a:off x="214282" y="5715016"/>
            <a:ext cx="2643206" cy="892552"/>
          </a:xfrm>
          <a:prstGeom prst="rect">
            <a:avLst/>
          </a:prstGeom>
        </p:spPr>
        <p:txBody>
          <a:bodyPr wrap="square">
            <a:spAutoFit/>
          </a:bodyPr>
          <a:lstStyle/>
          <a:p>
            <a:pPr lvl="0" algn="ctr" fontAlgn="base">
              <a:spcBef>
                <a:spcPct val="0"/>
              </a:spcBef>
              <a:spcAft>
                <a:spcPct val="0"/>
              </a:spcAft>
            </a:pPr>
            <a:r>
              <a:rPr lang="ru-RU" sz="1300" b="1" dirty="0" smtClean="0">
                <a:solidFill>
                  <a:prstClr val="black"/>
                </a:solidFill>
                <a:latin typeface="Times New Roman" pitchFamily="18" charset="0"/>
                <a:ea typeface="Times New Roman" pitchFamily="18" charset="0"/>
                <a:cs typeface="Times New Roman" pitchFamily="18" charset="0"/>
              </a:rPr>
              <a:t>Участок №1</a:t>
            </a:r>
          </a:p>
          <a:p>
            <a:pPr lvl="0" algn="ctr" fontAlgn="base">
              <a:spcBef>
                <a:spcPct val="0"/>
              </a:spcBef>
              <a:spcAft>
                <a:spcPct val="0"/>
              </a:spcAft>
            </a:pPr>
            <a:r>
              <a:rPr lang="ru-RU" sz="1300" b="1" dirty="0" smtClean="0">
                <a:latin typeface="Times New Roman" pitchFamily="18" charset="0"/>
                <a:cs typeface="Times New Roman" pitchFamily="18" charset="0"/>
              </a:rPr>
              <a:t>подъездная  дорога</a:t>
            </a:r>
            <a:r>
              <a:rPr lang="ru-RU" sz="1300" b="1" dirty="0" smtClean="0">
                <a:latin typeface="Arial" pitchFamily="34" charset="0"/>
                <a:cs typeface="Arial" pitchFamily="34" charset="0"/>
              </a:rPr>
              <a:t> </a:t>
            </a:r>
            <a:r>
              <a:rPr lang="ru-RU" sz="1300" b="1" dirty="0" smtClean="0">
                <a:latin typeface="Times New Roman" pitchFamily="18" charset="0"/>
                <a:cs typeface="Times New Roman" pitchFamily="18" charset="0"/>
              </a:rPr>
              <a:t>к </a:t>
            </a:r>
          </a:p>
          <a:p>
            <a:pPr lvl="0" algn="ctr" fontAlgn="base">
              <a:spcBef>
                <a:spcPct val="0"/>
              </a:spcBef>
              <a:spcAft>
                <a:spcPct val="0"/>
              </a:spcAft>
            </a:pPr>
            <a:r>
              <a:rPr lang="ru-RU" sz="1300" b="1" dirty="0" smtClean="0">
                <a:latin typeface="Times New Roman" pitchFamily="18" charset="0"/>
                <a:cs typeface="Times New Roman" pitchFamily="18" charset="0"/>
              </a:rPr>
              <a:t>г. Караганда (км 0–7)</a:t>
            </a:r>
            <a:endParaRPr lang="ru-RU" sz="1300" b="1" dirty="0" smtClean="0">
              <a:solidFill>
                <a:prstClr val="black"/>
              </a:solidFill>
              <a:latin typeface="Times New Roman" pitchFamily="18" charset="0"/>
              <a:cs typeface="Times New Roman" pitchFamily="18" charset="0"/>
            </a:endParaRPr>
          </a:p>
          <a:p>
            <a:pPr lvl="0" algn="ctr" fontAlgn="base">
              <a:spcBef>
                <a:spcPct val="0"/>
              </a:spcBef>
              <a:spcAft>
                <a:spcPct val="0"/>
              </a:spcAft>
            </a:pPr>
            <a:r>
              <a:rPr lang="ru-RU" sz="1300" b="1" dirty="0" smtClean="0">
                <a:latin typeface="Times New Roman" pitchFamily="18" charset="0"/>
                <a:cs typeface="Times New Roman" pitchFamily="18" charset="0"/>
              </a:rPr>
              <a:t> </a:t>
            </a:r>
          </a:p>
        </p:txBody>
      </p:sp>
      <p:sp>
        <p:nvSpPr>
          <p:cNvPr id="11" name="Прямоугольник 10"/>
          <p:cNvSpPr/>
          <p:nvPr/>
        </p:nvSpPr>
        <p:spPr>
          <a:xfrm>
            <a:off x="3214678" y="5765393"/>
            <a:ext cx="2714644" cy="1092607"/>
          </a:xfrm>
          <a:prstGeom prst="rect">
            <a:avLst/>
          </a:prstGeom>
        </p:spPr>
        <p:txBody>
          <a:bodyPr wrap="square">
            <a:spAutoFit/>
          </a:bodyPr>
          <a:lstStyle/>
          <a:p>
            <a:pPr lvl="0" algn="ctr" fontAlgn="base">
              <a:spcBef>
                <a:spcPct val="0"/>
              </a:spcBef>
              <a:spcAft>
                <a:spcPct val="0"/>
              </a:spcAft>
            </a:pPr>
            <a:r>
              <a:rPr lang="ru-RU" sz="1300" b="1" dirty="0" smtClean="0">
                <a:solidFill>
                  <a:prstClr val="black"/>
                </a:solidFill>
                <a:latin typeface="Times New Roman" pitchFamily="18" charset="0"/>
                <a:ea typeface="Times New Roman" pitchFamily="18" charset="0"/>
                <a:cs typeface="Times New Roman" pitchFamily="18" charset="0"/>
              </a:rPr>
              <a:t>Участок №2</a:t>
            </a:r>
          </a:p>
          <a:p>
            <a:pPr algn="ctr" fontAlgn="base">
              <a:spcBef>
                <a:spcPct val="0"/>
              </a:spcBef>
              <a:spcAft>
                <a:spcPct val="0"/>
              </a:spcAft>
            </a:pPr>
            <a:r>
              <a:rPr lang="ru-RU" sz="1300" b="1" dirty="0" smtClean="0">
                <a:solidFill>
                  <a:prstClr val="black"/>
                </a:solidFill>
                <a:latin typeface="Times New Roman" pitchFamily="18" charset="0"/>
                <a:ea typeface="Times New Roman" pitchFamily="18" charset="0"/>
                <a:cs typeface="Times New Roman" pitchFamily="18" charset="0"/>
              </a:rPr>
              <a:t> </a:t>
            </a:r>
            <a:r>
              <a:rPr lang="kk-KZ" sz="1300" b="1" dirty="0" smtClean="0">
                <a:latin typeface="Times New Roman" pitchFamily="18" charset="0"/>
                <a:cs typeface="Times New Roman" pitchFamily="18" charset="0"/>
              </a:rPr>
              <a:t>основная дорога</a:t>
            </a:r>
            <a:r>
              <a:rPr lang="ru-RU" sz="1300" b="1" dirty="0" smtClean="0">
                <a:solidFill>
                  <a:prstClr val="black"/>
                </a:solidFill>
                <a:latin typeface="Times New Roman" pitchFamily="18" charset="0"/>
                <a:ea typeface="Times New Roman" pitchFamily="18" charset="0"/>
                <a:cs typeface="Times New Roman" pitchFamily="18" charset="0"/>
              </a:rPr>
              <a:t> </a:t>
            </a:r>
            <a:r>
              <a:rPr lang="kk-KZ" sz="1300" b="1" dirty="0" smtClean="0">
                <a:latin typeface="Times New Roman" pitchFamily="18" charset="0"/>
                <a:cs typeface="Times New Roman" pitchFamily="18" charset="0"/>
              </a:rPr>
              <a:t>«</a:t>
            </a:r>
            <a:r>
              <a:rPr lang="ru-RU" sz="1300" b="1" dirty="0" err="1" smtClean="0">
                <a:latin typeface="Times New Roman" pitchFamily="18" charset="0"/>
                <a:cs typeface="Times New Roman" pitchFamily="18" charset="0"/>
              </a:rPr>
              <a:t>Топар</a:t>
            </a:r>
            <a:r>
              <a:rPr lang="ru-RU" sz="1300" b="1" dirty="0" smtClean="0">
                <a:latin typeface="Times New Roman" pitchFamily="18" charset="0"/>
                <a:cs typeface="Times New Roman" pitchFamily="18" charset="0"/>
              </a:rPr>
              <a:t>–Карабас</a:t>
            </a:r>
            <a:r>
              <a:rPr lang="kk-KZ" sz="1300" b="1" dirty="0" smtClean="0">
                <a:latin typeface="Times New Roman" pitchFamily="18" charset="0"/>
                <a:cs typeface="Times New Roman" pitchFamily="18" charset="0"/>
              </a:rPr>
              <a:t>» Карагандинская обл.</a:t>
            </a:r>
            <a:r>
              <a:rPr lang="ru-RU" sz="1300" b="1" dirty="0" smtClean="0">
                <a:latin typeface="Times New Roman" pitchFamily="18" charset="0"/>
                <a:cs typeface="Times New Roman" pitchFamily="18" charset="0"/>
              </a:rPr>
              <a:t> (км 2-10)</a:t>
            </a:r>
            <a:endParaRPr lang="ru-RU" sz="1300" b="1" dirty="0" smtClean="0">
              <a:solidFill>
                <a:prstClr val="black"/>
              </a:solidFill>
              <a:latin typeface="Times New Roman" pitchFamily="18" charset="0"/>
              <a:cs typeface="Times New Roman" pitchFamily="18" charset="0"/>
            </a:endParaRPr>
          </a:p>
          <a:p>
            <a:pPr lvl="0" algn="ctr" fontAlgn="base">
              <a:spcBef>
                <a:spcPct val="0"/>
              </a:spcBef>
              <a:spcAft>
                <a:spcPct val="0"/>
              </a:spcAft>
            </a:pPr>
            <a:endParaRPr lang="ru-RU" sz="1300" b="1" dirty="0" smtClean="0">
              <a:solidFill>
                <a:prstClr val="black"/>
              </a:solidFill>
              <a:latin typeface="Times New Roman" pitchFamily="18" charset="0"/>
              <a:cs typeface="Times New Roman" pitchFamily="18" charset="0"/>
            </a:endParaRPr>
          </a:p>
        </p:txBody>
      </p:sp>
      <p:sp>
        <p:nvSpPr>
          <p:cNvPr id="13" name="Прямоугольник 12"/>
          <p:cNvSpPr/>
          <p:nvPr/>
        </p:nvSpPr>
        <p:spPr>
          <a:xfrm>
            <a:off x="6215074" y="5765393"/>
            <a:ext cx="2428892" cy="1092607"/>
          </a:xfrm>
          <a:prstGeom prst="rect">
            <a:avLst/>
          </a:prstGeom>
        </p:spPr>
        <p:txBody>
          <a:bodyPr wrap="square">
            <a:spAutoFit/>
          </a:bodyPr>
          <a:lstStyle/>
          <a:p>
            <a:pPr algn="ctr"/>
            <a:r>
              <a:rPr lang="ru-RU" sz="1300" b="1" dirty="0" smtClean="0">
                <a:latin typeface="Times New Roman" pitchFamily="18" charset="0"/>
                <a:cs typeface="Times New Roman" pitchFamily="18" charset="0"/>
              </a:rPr>
              <a:t>Участок №3</a:t>
            </a:r>
          </a:p>
          <a:p>
            <a:pPr algn="ctr"/>
            <a:r>
              <a:rPr lang="ru-RU" sz="1300" b="1" dirty="0" smtClean="0">
                <a:latin typeface="Times New Roman" pitchFamily="18" charset="0"/>
                <a:cs typeface="Times New Roman" pitchFamily="18" charset="0"/>
              </a:rPr>
              <a:t>пригородная дорога</a:t>
            </a:r>
            <a:endParaRPr lang="ru-RU" sz="1300" b="1" dirty="0" smtClean="0">
              <a:latin typeface="Arial" pitchFamily="34" charset="0"/>
              <a:cs typeface="Arial" pitchFamily="34" charset="0"/>
            </a:endParaRPr>
          </a:p>
          <a:p>
            <a:pPr algn="ctr"/>
            <a:r>
              <a:rPr lang="ru-RU" sz="1300" b="1" dirty="0" smtClean="0">
                <a:latin typeface="Times New Roman" pitchFamily="18" charset="0"/>
                <a:cs typeface="Times New Roman" pitchFamily="18" charset="0"/>
              </a:rPr>
              <a:t>г. </a:t>
            </a:r>
            <a:r>
              <a:rPr lang="kk-KZ" sz="1300" b="1" dirty="0" smtClean="0">
                <a:latin typeface="Times New Roman" pitchFamily="18" charset="0"/>
                <a:cs typeface="Times New Roman" pitchFamily="18" charset="0"/>
              </a:rPr>
              <a:t>Алматы</a:t>
            </a:r>
            <a:endParaRPr lang="ru-RU" sz="1300" b="1" dirty="0" smtClean="0">
              <a:latin typeface="Times New Roman" pitchFamily="18" charset="0"/>
              <a:cs typeface="Times New Roman" pitchFamily="18" charset="0"/>
            </a:endParaRPr>
          </a:p>
          <a:p>
            <a:pPr algn="ctr"/>
            <a:endParaRPr lang="ru-RU" sz="1300" b="1" dirty="0" smtClean="0">
              <a:latin typeface="Times New Roman" pitchFamily="18" charset="0"/>
              <a:cs typeface="Times New Roman" pitchFamily="18" charset="0"/>
            </a:endParaRPr>
          </a:p>
          <a:p>
            <a:pPr algn="ctr"/>
            <a:endParaRPr lang="ru-RU" sz="1300" b="1" dirty="0">
              <a:latin typeface="Times New Roman" pitchFamily="18" charset="0"/>
              <a:cs typeface="Times New Roman" pitchFamily="18" charset="0"/>
            </a:endParaRPr>
          </a:p>
        </p:txBody>
      </p:sp>
      <p:pic>
        <p:nvPicPr>
          <p:cNvPr id="14" name="Picture 3" descr="DSC01204"/>
          <p:cNvPicPr>
            <a:picLocks noChangeAspect="1" noChangeArrowheads="1"/>
          </p:cNvPicPr>
          <p:nvPr/>
        </p:nvPicPr>
        <p:blipFill>
          <a:blip r:embed="rId5" cstate="print"/>
          <a:srcRect/>
          <a:stretch>
            <a:fillRect/>
          </a:stretch>
        </p:blipFill>
        <p:spPr bwMode="auto">
          <a:xfrm>
            <a:off x="6143636" y="3643314"/>
            <a:ext cx="2571768" cy="1941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500306"/>
            <a:ext cx="8715436" cy="4000504"/>
          </a:xfrm>
        </p:spPr>
        <p:txBody>
          <a:bodyPr>
            <a:normAutofit fontScale="90000"/>
          </a:bodyPr>
          <a:lstStyle/>
          <a:p>
            <a:pPr indent="540000" algn="l"/>
            <a:r>
              <a:rPr lang="ru-RU" sz="2000" b="1" dirty="0" smtClean="0">
                <a:solidFill>
                  <a:srgbClr val="FF0000"/>
                </a:solidFill>
                <a:latin typeface="Times New Roman" pitchFamily="18" charset="0"/>
                <a:cs typeface="Times New Roman" pitchFamily="18" charset="0"/>
              </a:rPr>
              <a:t/>
            </a:r>
            <a:br>
              <a:rPr lang="ru-RU" sz="2000" b="1" dirty="0" smtClean="0">
                <a:solidFill>
                  <a:srgbClr val="FF0000"/>
                </a:solidFill>
                <a:latin typeface="Times New Roman" pitchFamily="18" charset="0"/>
                <a:cs typeface="Times New Roman" pitchFamily="18" charset="0"/>
              </a:rPr>
            </a:br>
            <a:r>
              <a:rPr lang="ru-RU" sz="1800" b="1" dirty="0" smtClean="0">
                <a:solidFill>
                  <a:schemeClr val="tx1"/>
                </a:solidFill>
                <a:latin typeface="Times New Roman" pitchFamily="18" charset="0"/>
                <a:cs typeface="Times New Roman" pitchFamily="18" charset="0"/>
              </a:rPr>
              <a:t>          </a:t>
            </a:r>
            <a:r>
              <a:rPr lang="ru-RU" sz="1800" dirty="0" smtClean="0">
                <a:solidFill>
                  <a:schemeClr val="tx1"/>
                </a:solidFill>
                <a:latin typeface="Times New Roman" pitchFamily="18" charset="0"/>
                <a:cs typeface="Times New Roman" pitchFamily="18" charset="0"/>
              </a:rPr>
              <a:t/>
            </a:r>
            <a:br>
              <a:rPr lang="ru-RU" sz="1800" dirty="0" smtClean="0">
                <a:solidFill>
                  <a:schemeClr val="tx1"/>
                </a:solidFill>
                <a:latin typeface="Times New Roman" pitchFamily="18" charset="0"/>
                <a:cs typeface="Times New Roman" pitchFamily="18" charset="0"/>
              </a:rPr>
            </a:br>
            <a:r>
              <a:rPr lang="ru-RU" sz="1800" dirty="0" smtClean="0">
                <a:solidFill>
                  <a:schemeClr val="tx1"/>
                </a:solidFill>
                <a:latin typeface="Times New Roman" pitchFamily="18" charset="0"/>
                <a:cs typeface="Times New Roman" pitchFamily="18" charset="0"/>
              </a:rPr>
              <a:t>        </a:t>
            </a:r>
            <a:r>
              <a:rPr lang="ru-RU" sz="2000" b="1" i="1" u="sng" dirty="0" smtClean="0">
                <a:solidFill>
                  <a:schemeClr val="tx1"/>
                </a:solidFill>
                <a:latin typeface="Times New Roman" pitchFamily="18" charset="0"/>
                <a:cs typeface="Times New Roman" pitchFamily="18" charset="0"/>
              </a:rPr>
              <a:t>Технология приготовления жидких </a:t>
            </a:r>
            <a:r>
              <a:rPr lang="ru-RU" sz="2000" b="1" i="1" u="sng" dirty="0" err="1" smtClean="0">
                <a:solidFill>
                  <a:schemeClr val="tx1"/>
                </a:solidFill>
                <a:latin typeface="Times New Roman" pitchFamily="18" charset="0"/>
                <a:cs typeface="Times New Roman" pitchFamily="18" charset="0"/>
              </a:rPr>
              <a:t>противогололедных</a:t>
            </a:r>
            <a:r>
              <a:rPr lang="ru-RU" sz="2000" b="1" i="1" u="sng" dirty="0" smtClean="0">
                <a:solidFill>
                  <a:schemeClr val="tx1"/>
                </a:solidFill>
                <a:latin typeface="Times New Roman" pitchFamily="18" charset="0"/>
                <a:cs typeface="Times New Roman" pitchFamily="18" charset="0"/>
              </a:rPr>
              <a:t> реагентов. </a:t>
            </a:r>
            <a:r>
              <a:rPr lang="ru-RU" sz="2000" dirty="0" smtClean="0">
                <a:solidFill>
                  <a:schemeClr val="tx1"/>
                </a:solidFill>
                <a:latin typeface="Times New Roman" pitchFamily="18" charset="0"/>
                <a:cs typeface="Times New Roman" pitchFamily="18" charset="0"/>
              </a:rPr>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        </a:t>
            </a:r>
            <a:r>
              <a:rPr lang="ru-RU" sz="2000" i="1" u="sng" dirty="0" smtClean="0">
                <a:solidFill>
                  <a:schemeClr val="tx1"/>
                </a:solidFill>
                <a:latin typeface="Times New Roman" pitchFamily="18" charset="0"/>
                <a:cs typeface="Times New Roman" pitchFamily="18" charset="0"/>
              </a:rPr>
              <a:t>Последовательность подготовки жидкого раствора из химических реагентов.</a:t>
            </a:r>
            <a:r>
              <a:rPr lang="ru-RU" sz="2000" dirty="0" smtClean="0">
                <a:solidFill>
                  <a:schemeClr val="tx1"/>
                </a:solidFill>
                <a:latin typeface="Times New Roman" pitchFamily="18" charset="0"/>
                <a:cs typeface="Times New Roman" pitchFamily="18" charset="0"/>
              </a:rPr>
              <a:t>  Перед применением жидких химических растворов (рассолов) из хлористого натрия (или других солей) выполняются следующие виды работ: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        1 Производится проверка сертификационного качества применяемых реагентов  (документально).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        2 Реагент подвергается в лабораторных условиях ситовому анализу,  оценивается крупность материала.</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        3 Крупные частицы (диаметром более 0,315 мм) предварительно измельчаются. Эта операция осуществляется на соответствующих предприятиях при помощи дробилок, предназначенных для измельчения каменных материалов.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        4 Подготовленный сухой реагент предварительно взвешивается  на весах с точностью ±0,1 кг.</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        5 Нагревания воды в емкости.</a:t>
            </a:r>
            <a:br>
              <a:rPr lang="ru-RU" sz="2000" dirty="0" smtClean="0">
                <a:solidFill>
                  <a:schemeClr val="tx1"/>
                </a:solidFill>
                <a:latin typeface="Times New Roman" pitchFamily="18" charset="0"/>
                <a:cs typeface="Times New Roman" pitchFamily="18" charset="0"/>
              </a:rPr>
            </a:br>
            <a:r>
              <a:rPr lang="ru-RU" sz="2000" b="1" dirty="0" smtClean="0">
                <a:solidFill>
                  <a:schemeClr val="tx1"/>
                </a:solidFill>
              </a:rPr>
              <a:t/>
            </a:r>
            <a:br>
              <a:rPr lang="ru-RU" sz="2000" b="1" dirty="0" smtClean="0">
                <a:solidFill>
                  <a:schemeClr val="tx1"/>
                </a:solidFill>
              </a:rPr>
            </a:br>
            <a:r>
              <a:rPr lang="ru-RU" sz="2000" b="1" dirty="0" smtClean="0">
                <a:solidFill>
                  <a:schemeClr val="tx1"/>
                </a:solidFill>
              </a:rPr>
              <a:t/>
            </a:r>
            <a:br>
              <a:rPr lang="ru-RU" sz="2000" b="1" dirty="0" smtClean="0">
                <a:solidFill>
                  <a:schemeClr val="tx1"/>
                </a:solidFill>
              </a:rPr>
            </a:br>
            <a:endParaRPr lang="ru-RU" sz="2000" dirty="0">
              <a:solidFill>
                <a:schemeClr val="tx1"/>
              </a:solidFill>
            </a:endParaRPr>
          </a:p>
        </p:txBody>
      </p:sp>
      <p:sp>
        <p:nvSpPr>
          <p:cNvPr id="3" name="Прямоугольник 2"/>
          <p:cNvSpPr/>
          <p:nvPr/>
        </p:nvSpPr>
        <p:spPr>
          <a:xfrm>
            <a:off x="142844" y="428604"/>
            <a:ext cx="8715436" cy="830997"/>
          </a:xfrm>
          <a:prstGeom prst="rect">
            <a:avLst/>
          </a:prstGeom>
        </p:spPr>
        <p:txBody>
          <a:bodyPr wrap="square">
            <a:spAutoFit/>
          </a:bodyPr>
          <a:lstStyle/>
          <a:p>
            <a:pPr algn="ctr"/>
            <a:r>
              <a:rPr lang="ru-RU" sz="2400" b="1" dirty="0" smtClean="0">
                <a:solidFill>
                  <a:srgbClr val="002060"/>
                </a:solidFill>
                <a:latin typeface="Times New Roman" pitchFamily="18" charset="0"/>
                <a:cs typeface="Times New Roman" pitchFamily="18" charset="0"/>
              </a:rPr>
              <a:t>Методика приготовления жидких химических растворов для                                                                            проведения исследовании</a:t>
            </a:r>
            <a:endParaRPr lang="ru-RU" sz="2400" dirty="0">
              <a:solidFill>
                <a:srgbClr val="002060"/>
              </a:solidFill>
            </a:endParaRPr>
          </a:p>
        </p:txBody>
      </p:sp>
      <p:sp>
        <p:nvSpPr>
          <p:cNvPr id="4" name="Прямоугольник 3"/>
          <p:cNvSpPr/>
          <p:nvPr/>
        </p:nvSpPr>
        <p:spPr>
          <a:xfrm>
            <a:off x="214282" y="4549676"/>
            <a:ext cx="8572560" cy="646331"/>
          </a:xfrm>
          <a:prstGeom prst="rect">
            <a:avLst/>
          </a:prstGeom>
        </p:spPr>
        <p:txBody>
          <a:bodyPr wrap="square">
            <a:spAutoFit/>
          </a:bodyPr>
          <a:lstStyle/>
          <a:p>
            <a:pPr algn="just"/>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DSC01125"/>
          <p:cNvPicPr/>
          <p:nvPr/>
        </p:nvPicPr>
        <p:blipFill>
          <a:blip r:embed="rId2" cstate="print"/>
          <a:srcRect/>
          <a:stretch>
            <a:fillRect/>
          </a:stretch>
        </p:blipFill>
        <p:spPr bwMode="auto">
          <a:xfrm>
            <a:off x="285720" y="1357298"/>
            <a:ext cx="2597663" cy="1962147"/>
          </a:xfrm>
          <a:prstGeom prst="rect">
            <a:avLst/>
          </a:prstGeom>
          <a:noFill/>
          <a:ln w="9525">
            <a:noFill/>
            <a:miter lim="800000"/>
            <a:headEnd/>
            <a:tailEnd/>
          </a:ln>
        </p:spPr>
      </p:pic>
      <p:pic>
        <p:nvPicPr>
          <p:cNvPr id="5" name="Рисунок 4" descr="DSC03213"/>
          <p:cNvPicPr/>
          <p:nvPr/>
        </p:nvPicPr>
        <p:blipFill>
          <a:blip r:embed="rId3" cstate="print"/>
          <a:srcRect/>
          <a:stretch>
            <a:fillRect/>
          </a:stretch>
        </p:blipFill>
        <p:spPr bwMode="auto">
          <a:xfrm>
            <a:off x="3143240" y="1357298"/>
            <a:ext cx="2514595" cy="1987710"/>
          </a:xfrm>
          <a:prstGeom prst="rect">
            <a:avLst/>
          </a:prstGeom>
          <a:noFill/>
          <a:ln w="9525">
            <a:noFill/>
            <a:miter lim="800000"/>
            <a:headEnd/>
            <a:tailEnd/>
          </a:ln>
        </p:spPr>
      </p:pic>
      <p:pic>
        <p:nvPicPr>
          <p:cNvPr id="6" name="Рисунок 5" descr="DSC00969"/>
          <p:cNvPicPr/>
          <p:nvPr/>
        </p:nvPicPr>
        <p:blipFill>
          <a:blip r:embed="rId4" cstate="print"/>
          <a:srcRect/>
          <a:stretch>
            <a:fillRect/>
          </a:stretch>
        </p:blipFill>
        <p:spPr bwMode="auto">
          <a:xfrm>
            <a:off x="5929322" y="1357298"/>
            <a:ext cx="2928926" cy="1981311"/>
          </a:xfrm>
          <a:prstGeom prst="rect">
            <a:avLst/>
          </a:prstGeom>
          <a:noFill/>
          <a:ln w="9525">
            <a:noFill/>
            <a:miter lim="800000"/>
            <a:headEnd/>
            <a:tailEnd/>
          </a:ln>
        </p:spPr>
      </p:pic>
      <p:sp>
        <p:nvSpPr>
          <p:cNvPr id="9" name="Прямоугольник 8"/>
          <p:cNvSpPr/>
          <p:nvPr/>
        </p:nvSpPr>
        <p:spPr>
          <a:xfrm>
            <a:off x="214282" y="428604"/>
            <a:ext cx="8572560" cy="523220"/>
          </a:xfrm>
          <a:prstGeom prst="rect">
            <a:avLst/>
          </a:prstGeom>
        </p:spPr>
        <p:txBody>
          <a:bodyPr wrap="square">
            <a:spAutoFit/>
          </a:bodyPr>
          <a:lstStyle/>
          <a:p>
            <a:pPr algn="ctr"/>
            <a:r>
              <a:rPr lang="ru-RU" sz="2800" b="1" i="1" dirty="0" smtClean="0">
                <a:solidFill>
                  <a:srgbClr val="002060"/>
                </a:solidFill>
                <a:latin typeface="Times New Roman" pitchFamily="18" charset="0"/>
                <a:ea typeface="Times New Roman" pitchFamily="18" charset="0"/>
                <a:cs typeface="Times New Roman" pitchFamily="18" charset="0"/>
              </a:rPr>
              <a:t>Полевые экспериментальные исследований</a:t>
            </a:r>
            <a:endParaRPr lang="ru-RU" sz="2800" b="1" i="1" dirty="0">
              <a:solidFill>
                <a:srgbClr val="002060"/>
              </a:solidFill>
              <a:latin typeface="Times New Roman" pitchFamily="18" charset="0"/>
              <a:cs typeface="Times New Roman" pitchFamily="18" charset="0"/>
            </a:endParaRPr>
          </a:p>
        </p:txBody>
      </p:sp>
      <p:sp>
        <p:nvSpPr>
          <p:cNvPr id="11" name="Прямоугольник 10"/>
          <p:cNvSpPr/>
          <p:nvPr/>
        </p:nvSpPr>
        <p:spPr>
          <a:xfrm>
            <a:off x="721361" y="3500438"/>
            <a:ext cx="1799595" cy="292388"/>
          </a:xfrm>
          <a:prstGeom prst="rect">
            <a:avLst/>
          </a:prstGeom>
        </p:spPr>
        <p:txBody>
          <a:bodyPr wrap="none">
            <a:spAutoFit/>
          </a:bodyPr>
          <a:lstStyle/>
          <a:p>
            <a:pPr marL="0" lvl="1" algn="ctr"/>
            <a:r>
              <a:rPr lang="ru-RU" sz="1300" b="1" dirty="0" smtClean="0">
                <a:solidFill>
                  <a:prstClr val="black"/>
                </a:solidFill>
                <a:latin typeface="Times New Roman" pitchFamily="18" charset="0"/>
                <a:ea typeface="Times New Roman" pitchFamily="18" charset="0"/>
                <a:cs typeface="Times New Roman" pitchFamily="18" charset="0"/>
              </a:rPr>
              <a:t>Подготовка реагента </a:t>
            </a:r>
            <a:endParaRPr lang="ru-RU" sz="1300" dirty="0">
              <a:latin typeface="Times New Roman" pitchFamily="18" charset="0"/>
              <a:cs typeface="Times New Roman" pitchFamily="18" charset="0"/>
            </a:endParaRPr>
          </a:p>
        </p:txBody>
      </p:sp>
      <p:sp>
        <p:nvSpPr>
          <p:cNvPr id="12" name="Прямоугольник 11"/>
          <p:cNvSpPr/>
          <p:nvPr/>
        </p:nvSpPr>
        <p:spPr>
          <a:xfrm>
            <a:off x="3214678" y="3429000"/>
            <a:ext cx="2286017" cy="692497"/>
          </a:xfrm>
          <a:prstGeom prst="rect">
            <a:avLst/>
          </a:prstGeom>
        </p:spPr>
        <p:txBody>
          <a:bodyPr wrap="square">
            <a:spAutoFit/>
          </a:bodyPr>
          <a:lstStyle/>
          <a:p>
            <a:pPr algn="ctr"/>
            <a:r>
              <a:rPr lang="ru-RU" sz="1300" b="1" dirty="0" smtClean="0">
                <a:solidFill>
                  <a:prstClr val="black"/>
                </a:solidFill>
                <a:latin typeface="Times New Roman" pitchFamily="18" charset="0"/>
                <a:ea typeface="Times New Roman" pitchFamily="18" charset="0"/>
                <a:cs typeface="Times New Roman" pitchFamily="18" charset="0"/>
              </a:rPr>
              <a:t>Приготовление раствора на базе Карагандинского ОФ РГП «</a:t>
            </a:r>
            <a:r>
              <a:rPr lang="ru-RU" sz="1300" b="1" dirty="0" err="1" smtClean="0">
                <a:solidFill>
                  <a:prstClr val="black"/>
                </a:solidFill>
                <a:latin typeface="Times New Roman" pitchFamily="18" charset="0"/>
                <a:ea typeface="Times New Roman" pitchFamily="18" charset="0"/>
                <a:cs typeface="Times New Roman" pitchFamily="18" charset="0"/>
              </a:rPr>
              <a:t>Казахавтодор</a:t>
            </a:r>
            <a:r>
              <a:rPr lang="ru-RU" sz="1300" b="1" dirty="0" smtClean="0">
                <a:solidFill>
                  <a:prstClr val="black"/>
                </a:solidFill>
                <a:latin typeface="Times New Roman" pitchFamily="18" charset="0"/>
                <a:ea typeface="Times New Roman" pitchFamily="18" charset="0"/>
                <a:cs typeface="Times New Roman" pitchFamily="18" charset="0"/>
              </a:rPr>
              <a:t>»</a:t>
            </a:r>
            <a:endParaRPr lang="ru-RU" sz="1300" dirty="0">
              <a:latin typeface="Times New Roman" pitchFamily="18" charset="0"/>
              <a:cs typeface="Times New Roman" pitchFamily="18" charset="0"/>
            </a:endParaRPr>
          </a:p>
        </p:txBody>
      </p:sp>
      <p:sp>
        <p:nvSpPr>
          <p:cNvPr id="13" name="Прямоугольник 12"/>
          <p:cNvSpPr/>
          <p:nvPr/>
        </p:nvSpPr>
        <p:spPr>
          <a:xfrm>
            <a:off x="5786446" y="3429000"/>
            <a:ext cx="3214710" cy="692497"/>
          </a:xfrm>
          <a:prstGeom prst="rect">
            <a:avLst/>
          </a:prstGeom>
        </p:spPr>
        <p:txBody>
          <a:bodyPr wrap="square">
            <a:spAutoFit/>
          </a:bodyPr>
          <a:lstStyle/>
          <a:p>
            <a:pPr algn="ctr"/>
            <a:r>
              <a:rPr lang="ru-RU" sz="1300" b="1" dirty="0" smtClean="0">
                <a:solidFill>
                  <a:prstClr val="black"/>
                </a:solidFill>
                <a:latin typeface="Times New Roman" pitchFamily="18" charset="0"/>
                <a:ea typeface="Times New Roman" pitchFamily="18" charset="0"/>
                <a:cs typeface="Times New Roman" pitchFamily="18" charset="0"/>
              </a:rPr>
              <a:t>Приготовление раствора на передвижном лабораторном распределителе ПГМ</a:t>
            </a:r>
            <a:endParaRPr lang="ru-RU" sz="1300" dirty="0">
              <a:latin typeface="Times New Roman" pitchFamily="18" charset="0"/>
              <a:cs typeface="Times New Roman" pitchFamily="18" charset="0"/>
            </a:endParaRPr>
          </a:p>
        </p:txBody>
      </p:sp>
      <p:sp>
        <p:nvSpPr>
          <p:cNvPr id="14" name="Прямоугольник 13"/>
          <p:cNvSpPr/>
          <p:nvPr/>
        </p:nvSpPr>
        <p:spPr>
          <a:xfrm>
            <a:off x="1000100" y="6215082"/>
            <a:ext cx="3357586" cy="492443"/>
          </a:xfrm>
          <a:prstGeom prst="rect">
            <a:avLst/>
          </a:prstGeom>
        </p:spPr>
        <p:txBody>
          <a:bodyPr wrap="square">
            <a:spAutoFit/>
          </a:bodyPr>
          <a:lstStyle/>
          <a:p>
            <a:pPr marL="0" lvl="1" algn="ctr"/>
            <a:r>
              <a:rPr lang="ru-RU" sz="1300" b="1" dirty="0" smtClean="0">
                <a:solidFill>
                  <a:prstClr val="black"/>
                </a:solidFill>
                <a:latin typeface="Times New Roman" pitchFamily="18" charset="0"/>
                <a:ea typeface="Times New Roman" pitchFamily="18" charset="0"/>
                <a:cs typeface="Times New Roman" pitchFamily="18" charset="0"/>
              </a:rPr>
              <a:t>Универсальный распределитель жидких ПГМ на базе </a:t>
            </a:r>
            <a:r>
              <a:rPr lang="ru-RU" sz="1300" b="1" dirty="0" err="1" smtClean="0">
                <a:solidFill>
                  <a:prstClr val="black"/>
                </a:solidFill>
                <a:latin typeface="Times New Roman" pitchFamily="18" charset="0"/>
                <a:ea typeface="Times New Roman" pitchFamily="18" charset="0"/>
                <a:cs typeface="Times New Roman" pitchFamily="18" charset="0"/>
              </a:rPr>
              <a:t>Рено</a:t>
            </a:r>
            <a:endParaRPr lang="ru-RU" sz="1300" dirty="0">
              <a:latin typeface="Times New Roman" pitchFamily="18" charset="0"/>
              <a:cs typeface="Times New Roman" pitchFamily="18" charset="0"/>
            </a:endParaRPr>
          </a:p>
        </p:txBody>
      </p:sp>
      <p:sp>
        <p:nvSpPr>
          <p:cNvPr id="15" name="Прямоугольник 14"/>
          <p:cNvSpPr/>
          <p:nvPr/>
        </p:nvSpPr>
        <p:spPr>
          <a:xfrm>
            <a:off x="4857752" y="6215082"/>
            <a:ext cx="3786214" cy="492443"/>
          </a:xfrm>
          <a:prstGeom prst="rect">
            <a:avLst/>
          </a:prstGeom>
        </p:spPr>
        <p:txBody>
          <a:bodyPr wrap="square">
            <a:spAutoFit/>
          </a:bodyPr>
          <a:lstStyle/>
          <a:p>
            <a:pPr marL="0" lvl="1" algn="ctr"/>
            <a:r>
              <a:rPr lang="ru-RU" sz="1300" b="1" dirty="0" smtClean="0">
                <a:solidFill>
                  <a:prstClr val="black"/>
                </a:solidFill>
                <a:latin typeface="Times New Roman" pitchFamily="18" charset="0"/>
                <a:ea typeface="Times New Roman" pitchFamily="18" charset="0"/>
                <a:cs typeface="Times New Roman" pitchFamily="18" charset="0"/>
              </a:rPr>
              <a:t>Лабораторный передвижной распределитель жидких ПГМ на базе УАЗ</a:t>
            </a:r>
            <a:endParaRPr lang="ru-RU" sz="1300" dirty="0">
              <a:latin typeface="Times New Roman" pitchFamily="18" charset="0"/>
              <a:cs typeface="Times New Roman" pitchFamily="18" charset="0"/>
            </a:endParaRPr>
          </a:p>
        </p:txBody>
      </p:sp>
      <p:pic>
        <p:nvPicPr>
          <p:cNvPr id="16" name="Picture 8" descr="DSC01150"/>
          <p:cNvPicPr>
            <a:picLocks noChangeAspect="1" noChangeArrowheads="1"/>
          </p:cNvPicPr>
          <p:nvPr/>
        </p:nvPicPr>
        <p:blipFill>
          <a:blip r:embed="rId5" cstate="print"/>
          <a:srcRect/>
          <a:stretch>
            <a:fillRect/>
          </a:stretch>
        </p:blipFill>
        <p:spPr>
          <a:xfrm>
            <a:off x="1285852" y="4214818"/>
            <a:ext cx="2581812" cy="1881963"/>
          </a:xfrm>
          <a:prstGeom prst="rect">
            <a:avLst/>
          </a:prstGeom>
          <a:noFill/>
          <a:ln/>
        </p:spPr>
      </p:pic>
      <p:pic>
        <p:nvPicPr>
          <p:cNvPr id="17" name="Picture 7" descr="DSC01158"/>
          <p:cNvPicPr>
            <a:picLocks noChangeAspect="1" noChangeArrowheads="1"/>
          </p:cNvPicPr>
          <p:nvPr/>
        </p:nvPicPr>
        <p:blipFill>
          <a:blip r:embed="rId6" cstate="print"/>
          <a:srcRect/>
          <a:stretch>
            <a:fillRect/>
          </a:stretch>
        </p:blipFill>
        <p:spPr bwMode="auto">
          <a:xfrm>
            <a:off x="5357818" y="4286256"/>
            <a:ext cx="2674927" cy="19395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9166" name="Group 4510"/>
          <p:cNvGraphicFramePr>
            <a:graphicFrameLocks noGrp="1"/>
          </p:cNvGraphicFramePr>
          <p:nvPr>
            <p:ph/>
          </p:nvPr>
        </p:nvGraphicFramePr>
        <p:xfrm>
          <a:off x="500034" y="1142984"/>
          <a:ext cx="8047367" cy="4971789"/>
        </p:xfrm>
        <a:graphic>
          <a:graphicData uri="http://schemas.openxmlformats.org/drawingml/2006/table">
            <a:tbl>
              <a:tblPr/>
              <a:tblGrid>
                <a:gridCol w="975683">
                  <a:extLst>
                    <a:ext uri="{9D8B030D-6E8A-4147-A177-3AD203B41FA5}">
                      <a16:colId xmlns:a16="http://schemas.microsoft.com/office/drawing/2014/main" val="20000"/>
                    </a:ext>
                  </a:extLst>
                </a:gridCol>
                <a:gridCol w="975683">
                  <a:extLst>
                    <a:ext uri="{9D8B030D-6E8A-4147-A177-3AD203B41FA5}">
                      <a16:colId xmlns:a16="http://schemas.microsoft.com/office/drawing/2014/main" val="20001"/>
                    </a:ext>
                  </a:extLst>
                </a:gridCol>
                <a:gridCol w="853387">
                  <a:extLst>
                    <a:ext uri="{9D8B030D-6E8A-4147-A177-3AD203B41FA5}">
                      <a16:colId xmlns:a16="http://schemas.microsoft.com/office/drawing/2014/main" val="20002"/>
                    </a:ext>
                  </a:extLst>
                </a:gridCol>
                <a:gridCol w="853386">
                  <a:extLst>
                    <a:ext uri="{9D8B030D-6E8A-4147-A177-3AD203B41FA5}">
                      <a16:colId xmlns:a16="http://schemas.microsoft.com/office/drawing/2014/main" val="20003"/>
                    </a:ext>
                  </a:extLst>
                </a:gridCol>
                <a:gridCol w="975683">
                  <a:extLst>
                    <a:ext uri="{9D8B030D-6E8A-4147-A177-3AD203B41FA5}">
                      <a16:colId xmlns:a16="http://schemas.microsoft.com/office/drawing/2014/main" val="20004"/>
                    </a:ext>
                  </a:extLst>
                </a:gridCol>
                <a:gridCol w="853387">
                  <a:extLst>
                    <a:ext uri="{9D8B030D-6E8A-4147-A177-3AD203B41FA5}">
                      <a16:colId xmlns:a16="http://schemas.microsoft.com/office/drawing/2014/main" val="20005"/>
                    </a:ext>
                  </a:extLst>
                </a:gridCol>
                <a:gridCol w="913862">
                  <a:extLst>
                    <a:ext uri="{9D8B030D-6E8A-4147-A177-3AD203B41FA5}">
                      <a16:colId xmlns:a16="http://schemas.microsoft.com/office/drawing/2014/main" val="20006"/>
                    </a:ext>
                  </a:extLst>
                </a:gridCol>
                <a:gridCol w="853386">
                  <a:extLst>
                    <a:ext uri="{9D8B030D-6E8A-4147-A177-3AD203B41FA5}">
                      <a16:colId xmlns:a16="http://schemas.microsoft.com/office/drawing/2014/main" val="20007"/>
                    </a:ext>
                  </a:extLst>
                </a:gridCol>
                <a:gridCol w="792910">
                  <a:extLst>
                    <a:ext uri="{9D8B030D-6E8A-4147-A177-3AD203B41FA5}">
                      <a16:colId xmlns:a16="http://schemas.microsoft.com/office/drawing/2014/main" val="20008"/>
                    </a:ext>
                  </a:extLst>
                </a:gridCol>
              </a:tblGrid>
              <a:tr h="317500">
                <a:tc gridSpan="3">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Концентрация раствора </a:t>
                      </a:r>
                      <a:r>
                        <a:rPr kumimoji="0" lang="en-US" sz="1100" b="1" i="0" u="none" strike="noStrike" cap="none" normalizeH="0" baseline="0" dirty="0" smtClean="0">
                          <a:ln>
                            <a:noFill/>
                          </a:ln>
                          <a:solidFill>
                            <a:schemeClr val="tx1"/>
                          </a:solidFill>
                          <a:effectLst/>
                          <a:latin typeface="Arial" pitchFamily="34" charset="0"/>
                        </a:rPr>
                        <a:t>NaCl</a:t>
                      </a:r>
                      <a:endParaRPr kumimoji="0" lang="ru-RU" sz="11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Концентрация раствора </a:t>
                      </a:r>
                      <a:r>
                        <a:rPr kumimoji="0" lang="ru-RU" sz="1100" b="1" i="0" u="none" strike="noStrike" cap="none" normalizeH="0" baseline="0" dirty="0" err="1" smtClean="0">
                          <a:ln>
                            <a:noFill/>
                          </a:ln>
                          <a:solidFill>
                            <a:schemeClr val="tx1"/>
                          </a:solidFill>
                          <a:effectLst/>
                          <a:latin typeface="Arial" pitchFamily="34" charset="0"/>
                        </a:rPr>
                        <a:t>Са</a:t>
                      </a:r>
                      <a:r>
                        <a:rPr kumimoji="0" lang="en-US" sz="1100" b="1" i="0" u="none" strike="noStrike" cap="none" normalizeH="0" baseline="0" dirty="0" err="1" smtClean="0">
                          <a:ln>
                            <a:noFill/>
                          </a:ln>
                          <a:solidFill>
                            <a:schemeClr val="tx1"/>
                          </a:solidFill>
                          <a:effectLst/>
                          <a:latin typeface="Times New Roman" pitchFamily="18" charset="0"/>
                          <a:cs typeface="Times New Roman" pitchFamily="18" charset="0"/>
                        </a:rPr>
                        <a:t>Cl</a:t>
                      </a:r>
                      <a:r>
                        <a:rPr kumimoji="0" lang="ru-RU" sz="1100" b="1" i="0" u="none" strike="noStrike" cap="none" normalizeH="0" baseline="-30000" dirty="0" smtClean="0">
                          <a:ln>
                            <a:noFill/>
                          </a:ln>
                          <a:solidFill>
                            <a:schemeClr val="tx1"/>
                          </a:solidFill>
                          <a:effectLst/>
                          <a:latin typeface="Times New Roman" pitchFamily="18" charset="0"/>
                          <a:cs typeface="Times New Roman" pitchFamily="18" charset="0"/>
                        </a:rPr>
                        <a:t>2</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ru-RU" sz="1100" b="1"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Концентрация раствора </a:t>
                      </a:r>
                      <a:r>
                        <a:rPr kumimoji="0" lang="en-US" sz="1100" b="1" i="0" u="none" strike="noStrike" cap="none" normalizeH="0" baseline="0" dirty="0" err="1" smtClean="0">
                          <a:ln>
                            <a:noFill/>
                          </a:ln>
                          <a:solidFill>
                            <a:schemeClr val="tx1"/>
                          </a:solidFill>
                          <a:effectLst/>
                          <a:latin typeface="Times New Roman" pitchFamily="18" charset="0"/>
                          <a:cs typeface="Times New Roman" pitchFamily="18" charset="0"/>
                        </a:rPr>
                        <a:t>MgCl</a:t>
                      </a:r>
                      <a:r>
                        <a:rPr kumimoji="0" lang="ru-RU" sz="1100" b="1" i="0" u="none" strike="noStrike" cap="none" normalizeH="0" baseline="-30000" dirty="0" smtClean="0">
                          <a:ln>
                            <a:noFill/>
                          </a:ln>
                          <a:solidFill>
                            <a:schemeClr val="tx1"/>
                          </a:solidFill>
                          <a:effectLst/>
                          <a:latin typeface="Times New Roman" pitchFamily="18" charset="0"/>
                          <a:cs typeface="Times New Roman" pitchFamily="18" charset="0"/>
                        </a:rPr>
                        <a:t>2</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531223">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Плотность раствора, т/м</a:t>
                      </a:r>
                      <a:r>
                        <a:rPr kumimoji="0" lang="ru-RU" sz="1100" b="1" i="0" u="none" strike="noStrike" cap="none" normalizeH="0" baseline="30000" smtClean="0">
                          <a:ln>
                            <a:noFill/>
                          </a:ln>
                          <a:solidFill>
                            <a:schemeClr val="tx1"/>
                          </a:solidFill>
                          <a:effectLst/>
                          <a:latin typeface="Times New Roman" pitchFamily="18" charset="0"/>
                          <a:cs typeface="Times New Roman" pitchFamily="18" charset="0"/>
                        </a:rPr>
                        <a:t>3</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Содержание в 100 г раствора, г</a:t>
                      </a:r>
                      <a:endParaRPr kumimoji="0" lang="ru-RU" sz="11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Температу-ра замер-зания, </a:t>
                      </a:r>
                      <a:r>
                        <a:rPr kumimoji="0" lang="ru-RU" sz="1100" b="1" i="0" u="none" strike="noStrike" cap="none" normalizeH="0" baseline="30000" smtClean="0">
                          <a:ln>
                            <a:noFill/>
                          </a:ln>
                          <a:solidFill>
                            <a:schemeClr val="tx1"/>
                          </a:solidFill>
                          <a:effectLst/>
                          <a:latin typeface="Times New Roman" pitchFamily="18" charset="0"/>
                          <a:cs typeface="Times New Roman" pitchFamily="18" charset="0"/>
                        </a:rPr>
                        <a:t>о</a:t>
                      </a: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С</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Плотность раствора, т/м</a:t>
                      </a:r>
                      <a:r>
                        <a:rPr kumimoji="0" lang="ru-RU" sz="1100" b="1" i="0" u="none" strike="noStrike" cap="none" normalizeH="0" baseline="30000" smtClean="0">
                          <a:ln>
                            <a:noFill/>
                          </a:ln>
                          <a:solidFill>
                            <a:schemeClr val="tx1"/>
                          </a:solidFill>
                          <a:effectLst/>
                          <a:latin typeface="Times New Roman" pitchFamily="18" charset="0"/>
                          <a:cs typeface="Times New Roman" pitchFamily="18" charset="0"/>
                        </a:rPr>
                        <a:t>3</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Содержание в 100 г раствора, г</a:t>
                      </a:r>
                      <a:endParaRPr kumimoji="0" lang="ru-RU" sz="11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Температу-ра замер-зания, </a:t>
                      </a:r>
                      <a:r>
                        <a:rPr kumimoji="0" lang="ru-RU" sz="1100" b="1" i="0" u="none" strike="noStrike" cap="none" normalizeH="0" baseline="30000" smtClean="0">
                          <a:ln>
                            <a:noFill/>
                          </a:ln>
                          <a:solidFill>
                            <a:schemeClr val="tx1"/>
                          </a:solidFill>
                          <a:effectLst/>
                          <a:latin typeface="Times New Roman" pitchFamily="18" charset="0"/>
                          <a:cs typeface="Times New Roman" pitchFamily="18" charset="0"/>
                        </a:rPr>
                        <a:t>о</a:t>
                      </a: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С</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Плотность раствора, т/м</a:t>
                      </a:r>
                      <a:r>
                        <a:rPr kumimoji="0" lang="ru-RU" sz="1100" b="1" i="0" u="none" strike="noStrike" cap="none" normalizeH="0" baseline="30000" smtClean="0">
                          <a:ln>
                            <a:noFill/>
                          </a:ln>
                          <a:solidFill>
                            <a:schemeClr val="tx1"/>
                          </a:solidFill>
                          <a:effectLst/>
                          <a:latin typeface="Times New Roman" pitchFamily="18" charset="0"/>
                          <a:cs typeface="Times New Roman" pitchFamily="18" charset="0"/>
                        </a:rPr>
                        <a:t>3</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Содержане в 100 г раствора, г</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Темпера-тура</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замер-зания</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100" b="1" i="0" u="none" strike="noStrike" cap="none" normalizeH="0" baseline="30000" dirty="0" err="1" smtClean="0">
                          <a:ln>
                            <a:noFill/>
                          </a:ln>
                          <a:solidFill>
                            <a:schemeClr val="tx1"/>
                          </a:solidFill>
                          <a:effectLst/>
                          <a:latin typeface="Times New Roman" pitchFamily="18" charset="0"/>
                          <a:cs typeface="Times New Roman" pitchFamily="18" charset="0"/>
                        </a:rPr>
                        <a:t>о</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С</a:t>
                      </a:r>
                      <a:endParaRPr kumimoji="0" lang="ru-RU" sz="11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35131">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5,6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-3,5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4,8</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-2,4</a:t>
                      </a:r>
                      <a:endParaRPr kumimoji="0" lang="ru-RU" sz="11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5,2</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-3,56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35131">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7,0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-4,4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5,9</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-3,0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6,4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-5,25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35131">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8,3</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-5,4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7,1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-3,7</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7,8</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-6,40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35131">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1,07</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9,6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-6,4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1,07</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8,3</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-4,4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1,07</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9,0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-7,38</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35131">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1,08</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-7,5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1,08</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9,4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-5,2</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1,08</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-8,28</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35131">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1,09</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12,2</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-8,6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1,09</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-6,1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1,09</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-9,10</a:t>
                      </a:r>
                      <a:endParaRPr kumimoji="0" lang="ru-RU" sz="11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35131">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13,6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-9,8</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-7,1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35131">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14,9</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-8,1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-12,9</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35131">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1,13</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17,5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-13,6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1,13</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14,7</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-10,2</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1,13</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13,5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-16,1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35131">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20,0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-16,0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1,17</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18,9</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-15,7</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1,17</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17,8</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-24,5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35131">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1,175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23,1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-21,2</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1,19</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20,9</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-19,2</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1,19</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19,6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-29,2</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35131">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22,8</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-23,3</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21,4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-33,4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35131">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1,23</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24,7</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-28,3</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1,22</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22,1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-35,5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35131">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26,6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-34,6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235131">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1,27</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28,4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-43,6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235131">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1,28</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29,4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-50,1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235131">
                <a:tc gridSpan="9">
                  <a:txBody>
                    <a:bodyPr/>
                    <a:lstStyle/>
                    <a:p>
                      <a:pPr marL="0" marR="0" lvl="0" indent="0" algn="just" defTabSz="914400" rtl="0" eaLnBrk="1" fontAlgn="base" latinLnBrk="0" hangingPunct="1">
                        <a:lnSpc>
                          <a:spcPct val="85000"/>
                        </a:lnSpc>
                        <a:spcBef>
                          <a:spcPct val="0"/>
                        </a:spcBef>
                        <a:spcAft>
                          <a:spcPct val="0"/>
                        </a:spcAft>
                        <a:buClrTx/>
                        <a:buSzTx/>
                        <a:buFontTx/>
                        <a:buNone/>
                        <a:tabLst/>
                      </a:pPr>
                      <a:r>
                        <a:rPr kumimoji="0" lang="ru-RU" sz="1100" b="1" i="1" u="none" strike="noStrike" cap="none" normalizeH="0" baseline="0" dirty="0" smtClean="0">
                          <a:ln>
                            <a:noFill/>
                          </a:ln>
                          <a:solidFill>
                            <a:schemeClr val="tx1"/>
                          </a:solidFill>
                          <a:effectLst/>
                          <a:latin typeface="Times New Roman" pitchFamily="18" charset="0"/>
                          <a:cs typeface="Times New Roman" pitchFamily="18" charset="0"/>
                        </a:rPr>
                        <a:t>Примечание.</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Время растворения химических реагентов зависит от температуры нагревания воды. </a:t>
                      </a:r>
                      <a:endParaRPr kumimoji="0" lang="ru-RU" sz="11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18"/>
                  </a:ext>
                </a:extLst>
              </a:tr>
            </a:tbl>
          </a:graphicData>
        </a:graphic>
      </p:graphicFrame>
      <p:sp>
        <p:nvSpPr>
          <p:cNvPr id="448520" name="Rectangle 8"/>
          <p:cNvSpPr>
            <a:spLocks noChangeArrowheads="1"/>
          </p:cNvSpPr>
          <p:nvPr/>
        </p:nvSpPr>
        <p:spPr bwMode="auto">
          <a:xfrm>
            <a:off x="214282" y="571480"/>
            <a:ext cx="8643998" cy="451398"/>
          </a:xfrm>
          <a:prstGeom prst="rect">
            <a:avLst/>
          </a:prstGeom>
          <a:noFill/>
          <a:ln w="9525" algn="ctr">
            <a:noFill/>
            <a:miter lim="800000"/>
            <a:headEnd/>
            <a:tailEnd/>
          </a:ln>
          <a:effectLst/>
        </p:spPr>
        <p:txBody>
          <a:bodyPr wrap="square" lIns="81272" tIns="40636" rIns="81272" bIns="40636">
            <a:spAutoFit/>
          </a:bodyPr>
          <a:lstStyle/>
          <a:p>
            <a:pPr algn="ctr"/>
            <a:r>
              <a:rPr lang="ru-RU" sz="2400" b="1" dirty="0" smtClean="0">
                <a:solidFill>
                  <a:srgbClr val="002060"/>
                </a:solidFill>
                <a:latin typeface="Times New Roman" pitchFamily="18" charset="0"/>
                <a:cs typeface="Times New Roman" pitchFamily="18" charset="0"/>
              </a:rPr>
              <a:t>ВЫБОР КОНЦЕНТРАЦИИ ХИМИЧЕСКИХ РАСТВОРОВ</a:t>
            </a:r>
            <a:endParaRPr lang="ru-RU" sz="2400" b="1" dirty="0">
              <a:solidFill>
                <a:srgbClr val="002060"/>
              </a:solidFill>
              <a:latin typeface="Times New Roman" pitchFamily="18" charset="0"/>
              <a:cs typeface="Times New Roman" pitchFamily="18"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p:cNvSpPr>
            <a:spLocks noGrp="1" noChangeArrowheads="1"/>
          </p:cNvSpPr>
          <p:nvPr>
            <p:ph type="title"/>
          </p:nvPr>
        </p:nvSpPr>
        <p:spPr>
          <a:xfrm>
            <a:off x="428596" y="500042"/>
            <a:ext cx="8229600" cy="928694"/>
          </a:xfrm>
        </p:spPr>
        <p:txBody>
          <a:bodyPr tIns="40636">
            <a:normAutofit fontScale="90000"/>
          </a:bodyPr>
          <a:lstStyle/>
          <a:p>
            <a:pPr algn="ct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700" b="1" i="1" dirty="0" smtClean="0">
                <a:solidFill>
                  <a:srgbClr val="002060"/>
                </a:solidFill>
                <a:latin typeface="Times New Roman" pitchFamily="18" charset="0"/>
                <a:cs typeface="Times New Roman" pitchFamily="18" charset="0"/>
              </a:rPr>
              <a:t>МЕТОДИКА ПОДБОРА КОНЦЕНТРАЦИИ ЖИДКИХ ПРОТИВОГОЛОЛЕДНЫХ РЕАГЕНТОВ</a:t>
            </a:r>
            <a:br>
              <a:rPr lang="ru-RU" sz="2700" b="1" i="1" dirty="0" smtClean="0">
                <a:solidFill>
                  <a:srgbClr val="002060"/>
                </a:solidFill>
                <a:latin typeface="Times New Roman" pitchFamily="18" charset="0"/>
                <a:cs typeface="Times New Roman" pitchFamily="18" charset="0"/>
              </a:rPr>
            </a:br>
            <a:endParaRPr lang="ru-RU" sz="2700" b="1" i="1" dirty="0">
              <a:solidFill>
                <a:srgbClr val="002060"/>
              </a:solidFill>
              <a:latin typeface="Times New Roman" pitchFamily="18" charset="0"/>
              <a:cs typeface="Times New Roman" pitchFamily="18" charset="0"/>
            </a:endParaRPr>
          </a:p>
        </p:txBody>
      </p:sp>
      <p:pic>
        <p:nvPicPr>
          <p:cNvPr id="453636" name="Picture 4" descr="P1000463"/>
          <p:cNvPicPr>
            <a:picLocks noChangeAspect="1" noChangeArrowheads="1"/>
          </p:cNvPicPr>
          <p:nvPr/>
        </p:nvPicPr>
        <p:blipFill>
          <a:blip r:embed="rId2" cstate="print"/>
          <a:srcRect/>
          <a:stretch>
            <a:fillRect/>
          </a:stretch>
        </p:blipFill>
        <p:spPr bwMode="auto">
          <a:xfrm>
            <a:off x="487842" y="1782537"/>
            <a:ext cx="3961862" cy="3317119"/>
          </a:xfrm>
          <a:prstGeom prst="rect">
            <a:avLst/>
          </a:prstGeom>
          <a:noFill/>
        </p:spPr>
      </p:pic>
      <p:sp>
        <p:nvSpPr>
          <p:cNvPr id="453642" name="Line 10"/>
          <p:cNvSpPr>
            <a:spLocks noChangeShapeType="1"/>
          </p:cNvSpPr>
          <p:nvPr/>
        </p:nvSpPr>
        <p:spPr bwMode="auto">
          <a:xfrm flipV="1">
            <a:off x="1280752" y="1576918"/>
            <a:ext cx="853386" cy="1303262"/>
          </a:xfrm>
          <a:prstGeom prst="line">
            <a:avLst/>
          </a:prstGeom>
          <a:noFill/>
          <a:ln w="9525">
            <a:solidFill>
              <a:srgbClr val="000000"/>
            </a:solidFill>
            <a:round/>
            <a:headEnd/>
            <a:tailEnd/>
          </a:ln>
        </p:spPr>
        <p:txBody>
          <a:bodyPr lIns="81272" tIns="40636" rIns="81272" bIns="40636"/>
          <a:lstStyle/>
          <a:p>
            <a:endParaRPr lang="ru-RU"/>
          </a:p>
        </p:txBody>
      </p:sp>
      <p:sp>
        <p:nvSpPr>
          <p:cNvPr id="453641" name="Line 9"/>
          <p:cNvSpPr>
            <a:spLocks noChangeShapeType="1"/>
          </p:cNvSpPr>
          <p:nvPr/>
        </p:nvSpPr>
        <p:spPr bwMode="auto">
          <a:xfrm flipH="1" flipV="1">
            <a:off x="2134138" y="1576918"/>
            <a:ext cx="254000" cy="1236738"/>
          </a:xfrm>
          <a:prstGeom prst="line">
            <a:avLst/>
          </a:prstGeom>
          <a:noFill/>
          <a:ln w="9525">
            <a:solidFill>
              <a:srgbClr val="000000"/>
            </a:solidFill>
            <a:round/>
            <a:headEnd/>
            <a:tailEnd/>
          </a:ln>
        </p:spPr>
        <p:txBody>
          <a:bodyPr lIns="81272" tIns="40636" rIns="81272" bIns="40636"/>
          <a:lstStyle/>
          <a:p>
            <a:endParaRPr lang="ru-RU"/>
          </a:p>
        </p:txBody>
      </p:sp>
      <p:sp>
        <p:nvSpPr>
          <p:cNvPr id="453640" name="Line 8"/>
          <p:cNvSpPr>
            <a:spLocks noChangeShapeType="1"/>
          </p:cNvSpPr>
          <p:nvPr/>
        </p:nvSpPr>
        <p:spPr bwMode="auto">
          <a:xfrm flipH="1" flipV="1">
            <a:off x="2134137" y="1576917"/>
            <a:ext cx="834572" cy="1415143"/>
          </a:xfrm>
          <a:prstGeom prst="line">
            <a:avLst/>
          </a:prstGeom>
          <a:noFill/>
          <a:ln w="9525">
            <a:solidFill>
              <a:srgbClr val="000000"/>
            </a:solidFill>
            <a:round/>
            <a:headEnd/>
            <a:tailEnd/>
          </a:ln>
        </p:spPr>
        <p:txBody>
          <a:bodyPr lIns="81272" tIns="40636" rIns="81272" bIns="40636"/>
          <a:lstStyle/>
          <a:p>
            <a:endParaRPr lang="ru-RU"/>
          </a:p>
        </p:txBody>
      </p:sp>
      <p:sp>
        <p:nvSpPr>
          <p:cNvPr id="453639" name="Line 7"/>
          <p:cNvSpPr>
            <a:spLocks noChangeShapeType="1"/>
          </p:cNvSpPr>
          <p:nvPr/>
        </p:nvSpPr>
        <p:spPr bwMode="auto">
          <a:xfrm flipH="1" flipV="1">
            <a:off x="3353069" y="1646465"/>
            <a:ext cx="290286" cy="1632857"/>
          </a:xfrm>
          <a:prstGeom prst="line">
            <a:avLst/>
          </a:prstGeom>
          <a:noFill/>
          <a:ln w="9525">
            <a:solidFill>
              <a:srgbClr val="000000"/>
            </a:solidFill>
            <a:round/>
            <a:headEnd/>
            <a:tailEnd/>
          </a:ln>
        </p:spPr>
        <p:txBody>
          <a:bodyPr lIns="81272" tIns="40636" rIns="81272" bIns="40636"/>
          <a:lstStyle/>
          <a:p>
            <a:endParaRPr lang="ru-RU"/>
          </a:p>
        </p:txBody>
      </p:sp>
      <p:sp>
        <p:nvSpPr>
          <p:cNvPr id="453638" name="Line 6"/>
          <p:cNvSpPr>
            <a:spLocks noChangeShapeType="1"/>
          </p:cNvSpPr>
          <p:nvPr/>
        </p:nvSpPr>
        <p:spPr bwMode="auto">
          <a:xfrm flipH="1" flipV="1">
            <a:off x="2682455" y="4321024"/>
            <a:ext cx="0" cy="892024"/>
          </a:xfrm>
          <a:prstGeom prst="line">
            <a:avLst/>
          </a:prstGeom>
          <a:noFill/>
          <a:ln w="9525">
            <a:solidFill>
              <a:srgbClr val="000000"/>
            </a:solidFill>
            <a:round/>
            <a:headEnd/>
            <a:tailEnd/>
          </a:ln>
        </p:spPr>
        <p:txBody>
          <a:bodyPr lIns="81272" tIns="40636" rIns="81272" bIns="40636"/>
          <a:lstStyle/>
          <a:p>
            <a:endParaRPr lang="ru-RU"/>
          </a:p>
        </p:txBody>
      </p:sp>
      <p:sp>
        <p:nvSpPr>
          <p:cNvPr id="453637" name="Line 5"/>
          <p:cNvSpPr>
            <a:spLocks noChangeShapeType="1"/>
          </p:cNvSpPr>
          <p:nvPr/>
        </p:nvSpPr>
        <p:spPr bwMode="auto">
          <a:xfrm flipH="1" flipV="1">
            <a:off x="975683" y="4045858"/>
            <a:ext cx="305069" cy="1165679"/>
          </a:xfrm>
          <a:prstGeom prst="line">
            <a:avLst/>
          </a:prstGeom>
          <a:noFill/>
          <a:ln w="9525">
            <a:solidFill>
              <a:srgbClr val="000000"/>
            </a:solidFill>
            <a:round/>
            <a:headEnd/>
            <a:tailEnd/>
          </a:ln>
        </p:spPr>
        <p:txBody>
          <a:bodyPr lIns="81272" tIns="40636" rIns="81272" bIns="40636"/>
          <a:lstStyle/>
          <a:p>
            <a:endParaRPr lang="ru-RU"/>
          </a:p>
        </p:txBody>
      </p:sp>
      <p:sp>
        <p:nvSpPr>
          <p:cNvPr id="453643" name="Rectangle 11"/>
          <p:cNvSpPr>
            <a:spLocks noChangeArrowheads="1"/>
          </p:cNvSpPr>
          <p:nvPr/>
        </p:nvSpPr>
        <p:spPr bwMode="auto">
          <a:xfrm>
            <a:off x="1463525" y="1303262"/>
            <a:ext cx="2748306" cy="574508"/>
          </a:xfrm>
          <a:prstGeom prst="rect">
            <a:avLst/>
          </a:prstGeom>
          <a:noFill/>
          <a:ln w="9525" algn="ctr">
            <a:noFill/>
            <a:miter lim="800000"/>
            <a:headEnd/>
            <a:tailEnd/>
          </a:ln>
          <a:effectLst/>
        </p:spPr>
        <p:txBody>
          <a:bodyPr lIns="81272" tIns="40636" rIns="81272" bIns="40636" anchor="ctr">
            <a:spAutoFit/>
          </a:bodyPr>
          <a:lstStyle/>
          <a:p>
            <a:r>
              <a:rPr lang="ru-RU" sz="1200" dirty="0"/>
              <a:t> </a:t>
            </a:r>
            <a:r>
              <a:rPr lang="ru-RU" sz="1200" dirty="0" smtClean="0"/>
              <a:t>             </a:t>
            </a:r>
            <a:r>
              <a:rPr lang="ru-RU" sz="1400" dirty="0" smtClean="0">
                <a:latin typeface="Arial" pitchFamily="34" charset="0"/>
                <a:cs typeface="Arial" pitchFamily="34" charset="0"/>
              </a:rPr>
              <a:t>1                      </a:t>
            </a:r>
            <a:r>
              <a:rPr lang="ru-RU" sz="1400" dirty="0">
                <a:latin typeface="Arial" pitchFamily="34" charset="0"/>
                <a:cs typeface="Arial" pitchFamily="34" charset="0"/>
              </a:rPr>
              <a:t>2   </a:t>
            </a:r>
          </a:p>
          <a:p>
            <a:pPr eaLnBrk="0" hangingPunct="0"/>
            <a:endParaRPr lang="ru-RU" b="0" dirty="0"/>
          </a:p>
        </p:txBody>
      </p:sp>
      <p:sp>
        <p:nvSpPr>
          <p:cNvPr id="453644" name="Rectangle 12"/>
          <p:cNvSpPr>
            <a:spLocks noChangeArrowheads="1"/>
          </p:cNvSpPr>
          <p:nvPr/>
        </p:nvSpPr>
        <p:spPr bwMode="auto">
          <a:xfrm>
            <a:off x="381672" y="1655536"/>
            <a:ext cx="164196" cy="913062"/>
          </a:xfrm>
          <a:prstGeom prst="rect">
            <a:avLst/>
          </a:prstGeom>
          <a:noFill/>
          <a:ln w="9525" algn="ctr">
            <a:noFill/>
            <a:miter lim="800000"/>
            <a:headEnd/>
            <a:tailEnd/>
          </a:ln>
          <a:effectLst/>
        </p:spPr>
        <p:txBody>
          <a:bodyPr wrap="none" lIns="81272" tIns="40636" rIns="81272" bIns="40636" anchor="ctr">
            <a:spAutoFit/>
          </a:bodyPr>
          <a:lstStyle/>
          <a:p>
            <a:r>
              <a:rPr lang="ru-RU" b="0"/>
              <a:t/>
            </a:r>
            <a:br>
              <a:rPr lang="ru-RU" b="0"/>
            </a:br>
            <a:endParaRPr lang="ru-RU" b="0"/>
          </a:p>
          <a:p>
            <a:pPr eaLnBrk="0" hangingPunct="0"/>
            <a:endParaRPr lang="ru-RU" b="0"/>
          </a:p>
        </p:txBody>
      </p:sp>
      <p:sp>
        <p:nvSpPr>
          <p:cNvPr id="453645" name="Rectangle 13"/>
          <p:cNvSpPr>
            <a:spLocks noChangeArrowheads="1"/>
          </p:cNvSpPr>
          <p:nvPr/>
        </p:nvSpPr>
        <p:spPr bwMode="auto">
          <a:xfrm>
            <a:off x="5425387" y="2812143"/>
            <a:ext cx="164196" cy="359065"/>
          </a:xfrm>
          <a:prstGeom prst="rect">
            <a:avLst/>
          </a:prstGeom>
          <a:noFill/>
          <a:ln w="9525" algn="ctr">
            <a:noFill/>
            <a:miter lim="800000"/>
            <a:headEnd/>
            <a:tailEnd/>
          </a:ln>
          <a:effectLst/>
        </p:spPr>
        <p:txBody>
          <a:bodyPr wrap="none" lIns="81272" tIns="40636" rIns="81272" bIns="40636" anchor="ctr">
            <a:spAutoFit/>
          </a:bodyPr>
          <a:lstStyle/>
          <a:p>
            <a:endParaRPr lang="ru-RU"/>
          </a:p>
        </p:txBody>
      </p:sp>
      <p:sp>
        <p:nvSpPr>
          <p:cNvPr id="453646" name="Rectangle 14"/>
          <p:cNvSpPr>
            <a:spLocks noChangeArrowheads="1"/>
          </p:cNvSpPr>
          <p:nvPr/>
        </p:nvSpPr>
        <p:spPr bwMode="auto">
          <a:xfrm>
            <a:off x="731090" y="5211536"/>
            <a:ext cx="3187767" cy="297509"/>
          </a:xfrm>
          <a:prstGeom prst="rect">
            <a:avLst/>
          </a:prstGeom>
          <a:noFill/>
          <a:ln w="9525" algn="ctr">
            <a:noFill/>
            <a:miter lim="800000"/>
            <a:headEnd/>
            <a:tailEnd/>
          </a:ln>
          <a:effectLst/>
        </p:spPr>
        <p:txBody>
          <a:bodyPr lIns="81272" tIns="40636" rIns="81272" bIns="40636" anchor="ctr">
            <a:spAutoFit/>
          </a:bodyPr>
          <a:lstStyle/>
          <a:p>
            <a:pPr algn="just"/>
            <a:r>
              <a:rPr lang="ru-RU" sz="1400" dirty="0">
                <a:latin typeface="Arial" pitchFamily="34" charset="0"/>
                <a:cs typeface="Arial" pitchFamily="34" charset="0"/>
              </a:rPr>
              <a:t>          2         </a:t>
            </a:r>
            <a:r>
              <a:rPr lang="ru-RU" sz="1400" dirty="0" smtClean="0">
                <a:latin typeface="Arial" pitchFamily="34" charset="0"/>
                <a:cs typeface="Arial" pitchFamily="34" charset="0"/>
              </a:rPr>
              <a:t>                </a:t>
            </a:r>
            <a:r>
              <a:rPr lang="ru-RU" sz="1400" dirty="0">
                <a:latin typeface="Arial" pitchFamily="34" charset="0"/>
                <a:cs typeface="Arial" pitchFamily="34" charset="0"/>
              </a:rPr>
              <a:t>3</a:t>
            </a:r>
          </a:p>
        </p:txBody>
      </p:sp>
      <p:sp>
        <p:nvSpPr>
          <p:cNvPr id="453647" name="Rectangle 15"/>
          <p:cNvSpPr>
            <a:spLocks noChangeArrowheads="1"/>
          </p:cNvSpPr>
          <p:nvPr/>
        </p:nvSpPr>
        <p:spPr bwMode="auto">
          <a:xfrm>
            <a:off x="285720" y="5373865"/>
            <a:ext cx="4389228" cy="913062"/>
          </a:xfrm>
          <a:prstGeom prst="rect">
            <a:avLst/>
          </a:prstGeom>
          <a:noFill/>
          <a:ln w="9525" algn="ctr">
            <a:noFill/>
            <a:miter lim="800000"/>
            <a:headEnd/>
            <a:tailEnd/>
          </a:ln>
          <a:effectLst/>
        </p:spPr>
        <p:txBody>
          <a:bodyPr lIns="81272" tIns="40636" rIns="81272" bIns="40636" anchor="ctr">
            <a:spAutoFit/>
          </a:bodyPr>
          <a:lstStyle/>
          <a:p>
            <a:pPr algn="ctr">
              <a:lnSpc>
                <a:spcPct val="90000"/>
              </a:lnSpc>
            </a:pPr>
            <a:r>
              <a:rPr lang="ru-RU" sz="1600" dirty="0">
                <a:latin typeface="Times New Roman" pitchFamily="18" charset="0"/>
                <a:cs typeface="Times New Roman" pitchFamily="18" charset="0"/>
              </a:rPr>
              <a:t>Используемые противогололедные материалы, приборы и оборудования:</a:t>
            </a:r>
          </a:p>
          <a:p>
            <a:pPr algn="ctr">
              <a:lnSpc>
                <a:spcPct val="90000"/>
              </a:lnSpc>
            </a:pPr>
            <a:r>
              <a:rPr lang="ru-RU" sz="1400" dirty="0">
                <a:latin typeface="Times New Roman" pitchFamily="18" charset="0"/>
                <a:cs typeface="Times New Roman" pitchFamily="18" charset="0"/>
              </a:rPr>
              <a:t>1 – противогололедные реагенты; 2 – посуды для растворения реагентов; 3 – ареометры</a:t>
            </a:r>
          </a:p>
        </p:txBody>
      </p:sp>
      <p:pic>
        <p:nvPicPr>
          <p:cNvPr id="453649" name="Picture 17" descr="P1000465"/>
          <p:cNvPicPr>
            <a:picLocks noChangeAspect="1" noChangeArrowheads="1"/>
          </p:cNvPicPr>
          <p:nvPr/>
        </p:nvPicPr>
        <p:blipFill>
          <a:blip r:embed="rId3" cstate="print"/>
          <a:srcRect/>
          <a:stretch>
            <a:fillRect/>
          </a:stretch>
        </p:blipFill>
        <p:spPr bwMode="auto">
          <a:xfrm>
            <a:off x="4857752" y="1785926"/>
            <a:ext cx="3697272" cy="3286148"/>
          </a:xfrm>
          <a:prstGeom prst="rect">
            <a:avLst/>
          </a:prstGeom>
          <a:noFill/>
          <a:ln w="9525">
            <a:noFill/>
            <a:miter lim="800000"/>
            <a:headEnd/>
            <a:tailEnd/>
          </a:ln>
        </p:spPr>
      </p:pic>
      <p:sp>
        <p:nvSpPr>
          <p:cNvPr id="453650" name="Rectangle 18"/>
          <p:cNvSpPr>
            <a:spLocks noChangeArrowheads="1"/>
          </p:cNvSpPr>
          <p:nvPr/>
        </p:nvSpPr>
        <p:spPr bwMode="auto">
          <a:xfrm>
            <a:off x="4857752" y="5429264"/>
            <a:ext cx="3901386" cy="574508"/>
          </a:xfrm>
          <a:prstGeom prst="rect">
            <a:avLst/>
          </a:prstGeom>
          <a:noFill/>
          <a:ln w="9525" algn="ctr">
            <a:noFill/>
            <a:miter lim="800000"/>
            <a:headEnd/>
            <a:tailEnd/>
          </a:ln>
          <a:effectLst/>
        </p:spPr>
        <p:txBody>
          <a:bodyPr lIns="81272" tIns="40636" rIns="81272" bIns="40636">
            <a:spAutoFit/>
          </a:bodyPr>
          <a:lstStyle/>
          <a:p>
            <a:pPr algn="ctr"/>
            <a:r>
              <a:rPr lang="ru-RU" sz="1600" dirty="0">
                <a:latin typeface="Times New Roman" pitchFamily="18" charset="0"/>
                <a:cs typeface="Times New Roman" pitchFamily="18" charset="0"/>
              </a:rPr>
              <a:t>Взвешивания материалов раствора на электронных весах</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2"/>
          <p:cNvSpPr>
            <a:spLocks noGrp="1" noChangeArrowheads="1"/>
          </p:cNvSpPr>
          <p:nvPr>
            <p:ph type="title"/>
          </p:nvPr>
        </p:nvSpPr>
        <p:spPr>
          <a:xfrm>
            <a:off x="285720" y="642918"/>
            <a:ext cx="8572560" cy="785794"/>
          </a:xfrm>
        </p:spPr>
        <p:txBody>
          <a:bodyPr tIns="40636">
            <a:noAutofit/>
          </a:bodyPr>
          <a:lstStyle/>
          <a:p>
            <a:pPr algn="ctr"/>
            <a:r>
              <a:rPr lang="ru-RU" sz="2400" b="1" dirty="0">
                <a:solidFill>
                  <a:srgbClr val="002060"/>
                </a:solidFill>
                <a:latin typeface="Times New Roman" pitchFamily="18" charset="0"/>
                <a:cs typeface="Times New Roman" pitchFamily="18" charset="0"/>
              </a:rPr>
              <a:t>ОПРЕДЕЛЕНИЕ КОНЦЕНТРАЦИИ ЖИДКИХ ПРОТИВОГОЛОЛЕДНЫХ  </a:t>
            </a:r>
            <a:r>
              <a:rPr lang="ru-RU" sz="2400" b="1" dirty="0" smtClean="0">
                <a:solidFill>
                  <a:srgbClr val="002060"/>
                </a:solidFill>
                <a:latin typeface="Times New Roman" pitchFamily="18" charset="0"/>
                <a:cs typeface="Times New Roman" pitchFamily="18" charset="0"/>
              </a:rPr>
              <a:t>РАСТВОРОВ В ЛАБОРАТОРНЫХ УСЛОВИЯХ</a:t>
            </a:r>
            <a:endParaRPr lang="ru-RU" sz="2400" b="1" dirty="0">
              <a:solidFill>
                <a:srgbClr val="002060"/>
              </a:solidFill>
              <a:latin typeface="Times New Roman" pitchFamily="18" charset="0"/>
              <a:cs typeface="Times New Roman" pitchFamily="18" charset="0"/>
            </a:endParaRPr>
          </a:p>
        </p:txBody>
      </p:sp>
      <p:pic>
        <p:nvPicPr>
          <p:cNvPr id="452613" name="Picture 5" descr="P1000466"/>
          <p:cNvPicPr>
            <a:picLocks noChangeAspect="1" noChangeArrowheads="1"/>
          </p:cNvPicPr>
          <p:nvPr/>
        </p:nvPicPr>
        <p:blipFill>
          <a:blip r:embed="rId2" cstate="print"/>
          <a:srcRect/>
          <a:stretch>
            <a:fillRect/>
          </a:stretch>
        </p:blipFill>
        <p:spPr bwMode="auto">
          <a:xfrm>
            <a:off x="285720" y="1571612"/>
            <a:ext cx="3961862" cy="3326190"/>
          </a:xfrm>
          <a:prstGeom prst="rect">
            <a:avLst/>
          </a:prstGeom>
          <a:noFill/>
          <a:ln w="9525">
            <a:noFill/>
            <a:miter lim="800000"/>
            <a:headEnd/>
            <a:tailEnd/>
          </a:ln>
        </p:spPr>
      </p:pic>
      <p:sp>
        <p:nvSpPr>
          <p:cNvPr id="452615" name="Rectangle 7"/>
          <p:cNvSpPr>
            <a:spLocks noChangeArrowheads="1"/>
          </p:cNvSpPr>
          <p:nvPr/>
        </p:nvSpPr>
        <p:spPr bwMode="auto">
          <a:xfrm>
            <a:off x="1214750" y="5143512"/>
            <a:ext cx="2453925" cy="328287"/>
          </a:xfrm>
          <a:prstGeom prst="rect">
            <a:avLst/>
          </a:prstGeom>
          <a:noFill/>
          <a:ln w="9525" algn="ctr">
            <a:noFill/>
            <a:miter lim="800000"/>
            <a:headEnd/>
            <a:tailEnd/>
          </a:ln>
          <a:effectLst/>
        </p:spPr>
        <p:txBody>
          <a:bodyPr wrap="none" lIns="81272" tIns="40636" rIns="81272" bIns="40636" anchor="ctr">
            <a:spAutoFit/>
          </a:bodyPr>
          <a:lstStyle/>
          <a:p>
            <a:pPr algn="ctr"/>
            <a:r>
              <a:rPr lang="ru-RU" sz="1600" dirty="0">
                <a:latin typeface="Times New Roman" pitchFamily="18" charset="0"/>
                <a:cs typeface="Times New Roman" pitchFamily="18" charset="0"/>
              </a:rPr>
              <a:t>Перемешивание раствора </a:t>
            </a:r>
          </a:p>
        </p:txBody>
      </p:sp>
      <p:pic>
        <p:nvPicPr>
          <p:cNvPr id="452616" name="Picture 8" descr="P1000470"/>
          <p:cNvPicPr>
            <a:picLocks noChangeAspect="1" noChangeArrowheads="1"/>
          </p:cNvPicPr>
          <p:nvPr/>
        </p:nvPicPr>
        <p:blipFill>
          <a:blip r:embed="rId3" cstate="print"/>
          <a:srcRect/>
          <a:stretch>
            <a:fillRect/>
          </a:stretch>
        </p:blipFill>
        <p:spPr bwMode="auto">
          <a:xfrm>
            <a:off x="4643438" y="2571744"/>
            <a:ext cx="3901386" cy="3259667"/>
          </a:xfrm>
          <a:prstGeom prst="rect">
            <a:avLst/>
          </a:prstGeom>
          <a:noFill/>
          <a:ln w="9525">
            <a:noFill/>
            <a:miter lim="800000"/>
            <a:headEnd/>
            <a:tailEnd/>
          </a:ln>
        </p:spPr>
      </p:pic>
      <p:sp>
        <p:nvSpPr>
          <p:cNvPr id="452617" name="Rectangle 9"/>
          <p:cNvSpPr>
            <a:spLocks noChangeArrowheads="1"/>
          </p:cNvSpPr>
          <p:nvPr/>
        </p:nvSpPr>
        <p:spPr bwMode="auto">
          <a:xfrm>
            <a:off x="4633821" y="1759318"/>
            <a:ext cx="3534497" cy="574508"/>
          </a:xfrm>
          <a:prstGeom prst="rect">
            <a:avLst/>
          </a:prstGeom>
          <a:noFill/>
          <a:ln w="9525" algn="ctr">
            <a:noFill/>
            <a:miter lim="800000"/>
            <a:headEnd/>
            <a:tailEnd/>
          </a:ln>
          <a:effectLst/>
        </p:spPr>
        <p:txBody>
          <a:bodyPr lIns="81272" tIns="40636" rIns="81272" bIns="40636" anchor="ctr">
            <a:spAutoFit/>
          </a:bodyPr>
          <a:lstStyle/>
          <a:p>
            <a:pPr algn="ctr"/>
            <a:r>
              <a:rPr lang="ru-RU" sz="1600" dirty="0">
                <a:latin typeface="Times New Roman" pitchFamily="18" charset="0"/>
                <a:cs typeface="Times New Roman" pitchFamily="18" charset="0"/>
              </a:rPr>
              <a:t>Измерение плотности раствора ареометром </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822" name="Line 238"/>
          <p:cNvSpPr>
            <a:spLocks noChangeShapeType="1"/>
          </p:cNvSpPr>
          <p:nvPr/>
        </p:nvSpPr>
        <p:spPr bwMode="auto">
          <a:xfrm>
            <a:off x="2530593" y="1578429"/>
            <a:ext cx="0" cy="0"/>
          </a:xfrm>
          <a:prstGeom prst="line">
            <a:avLst/>
          </a:prstGeom>
          <a:noFill/>
          <a:ln w="12700" cap="rnd">
            <a:solidFill>
              <a:srgbClr val="000000"/>
            </a:solidFill>
            <a:round/>
            <a:headEnd/>
            <a:tailEnd/>
          </a:ln>
          <a:effectLst/>
        </p:spPr>
        <p:txBody>
          <a:bodyPr lIns="81272" tIns="40636" rIns="81272" bIns="40636"/>
          <a:lstStyle/>
          <a:p>
            <a:endParaRPr lang="ru-RU"/>
          </a:p>
        </p:txBody>
      </p:sp>
      <p:graphicFrame>
        <p:nvGraphicFramePr>
          <p:cNvPr id="452349" name="Group 765"/>
          <p:cNvGraphicFramePr>
            <a:graphicFrameLocks noGrp="1"/>
          </p:cNvGraphicFramePr>
          <p:nvPr/>
        </p:nvGraphicFramePr>
        <p:xfrm>
          <a:off x="428596" y="1714488"/>
          <a:ext cx="8284315" cy="3786214"/>
        </p:xfrm>
        <a:graphic>
          <a:graphicData uri="http://schemas.openxmlformats.org/drawingml/2006/table">
            <a:tbl>
              <a:tblPr/>
              <a:tblGrid>
                <a:gridCol w="682382">
                  <a:extLst>
                    <a:ext uri="{9D8B030D-6E8A-4147-A177-3AD203B41FA5}">
                      <a16:colId xmlns:a16="http://schemas.microsoft.com/office/drawing/2014/main" val="20000"/>
                    </a:ext>
                  </a:extLst>
                </a:gridCol>
                <a:gridCol w="371960">
                  <a:extLst>
                    <a:ext uri="{9D8B030D-6E8A-4147-A177-3AD203B41FA5}">
                      <a16:colId xmlns:a16="http://schemas.microsoft.com/office/drawing/2014/main" val="20001"/>
                    </a:ext>
                  </a:extLst>
                </a:gridCol>
                <a:gridCol w="496403">
                  <a:extLst>
                    <a:ext uri="{9D8B030D-6E8A-4147-A177-3AD203B41FA5}">
                      <a16:colId xmlns:a16="http://schemas.microsoft.com/office/drawing/2014/main" val="20002"/>
                    </a:ext>
                  </a:extLst>
                </a:gridCol>
                <a:gridCol w="557940">
                  <a:extLst>
                    <a:ext uri="{9D8B030D-6E8A-4147-A177-3AD203B41FA5}">
                      <a16:colId xmlns:a16="http://schemas.microsoft.com/office/drawing/2014/main" val="20003"/>
                    </a:ext>
                  </a:extLst>
                </a:gridCol>
                <a:gridCol w="682382">
                  <a:extLst>
                    <a:ext uri="{9D8B030D-6E8A-4147-A177-3AD203B41FA5}">
                      <a16:colId xmlns:a16="http://schemas.microsoft.com/office/drawing/2014/main" val="20004"/>
                    </a:ext>
                  </a:extLst>
                </a:gridCol>
                <a:gridCol w="620845">
                  <a:extLst>
                    <a:ext uri="{9D8B030D-6E8A-4147-A177-3AD203B41FA5}">
                      <a16:colId xmlns:a16="http://schemas.microsoft.com/office/drawing/2014/main" val="20005"/>
                    </a:ext>
                  </a:extLst>
                </a:gridCol>
                <a:gridCol w="496403">
                  <a:extLst>
                    <a:ext uri="{9D8B030D-6E8A-4147-A177-3AD203B41FA5}">
                      <a16:colId xmlns:a16="http://schemas.microsoft.com/office/drawing/2014/main" val="20006"/>
                    </a:ext>
                  </a:extLst>
                </a:gridCol>
                <a:gridCol w="682382">
                  <a:extLst>
                    <a:ext uri="{9D8B030D-6E8A-4147-A177-3AD203B41FA5}">
                      <a16:colId xmlns:a16="http://schemas.microsoft.com/office/drawing/2014/main" val="20007"/>
                    </a:ext>
                  </a:extLst>
                </a:gridCol>
                <a:gridCol w="619478">
                  <a:extLst>
                    <a:ext uri="{9D8B030D-6E8A-4147-A177-3AD203B41FA5}">
                      <a16:colId xmlns:a16="http://schemas.microsoft.com/office/drawing/2014/main" val="20008"/>
                    </a:ext>
                  </a:extLst>
                </a:gridCol>
                <a:gridCol w="496402">
                  <a:extLst>
                    <a:ext uri="{9D8B030D-6E8A-4147-A177-3AD203B41FA5}">
                      <a16:colId xmlns:a16="http://schemas.microsoft.com/office/drawing/2014/main" val="20009"/>
                    </a:ext>
                  </a:extLst>
                </a:gridCol>
                <a:gridCol w="682383">
                  <a:extLst>
                    <a:ext uri="{9D8B030D-6E8A-4147-A177-3AD203B41FA5}">
                      <a16:colId xmlns:a16="http://schemas.microsoft.com/office/drawing/2014/main" val="20010"/>
                    </a:ext>
                  </a:extLst>
                </a:gridCol>
                <a:gridCol w="682382">
                  <a:extLst>
                    <a:ext uri="{9D8B030D-6E8A-4147-A177-3AD203B41FA5}">
                      <a16:colId xmlns:a16="http://schemas.microsoft.com/office/drawing/2014/main" val="20011"/>
                    </a:ext>
                  </a:extLst>
                </a:gridCol>
                <a:gridCol w="496403">
                  <a:extLst>
                    <a:ext uri="{9D8B030D-6E8A-4147-A177-3AD203B41FA5}">
                      <a16:colId xmlns:a16="http://schemas.microsoft.com/office/drawing/2014/main" val="20012"/>
                    </a:ext>
                  </a:extLst>
                </a:gridCol>
                <a:gridCol w="716570">
                  <a:extLst>
                    <a:ext uri="{9D8B030D-6E8A-4147-A177-3AD203B41FA5}">
                      <a16:colId xmlns:a16="http://schemas.microsoft.com/office/drawing/2014/main" val="20013"/>
                    </a:ext>
                  </a:extLst>
                </a:gridCol>
              </a:tblGrid>
              <a:tr h="279597">
                <a:tc rowSpan="3"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1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1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1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Параметры</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hMerge="1">
                  <a:txBody>
                    <a:bodyPr/>
                    <a:lstStyle/>
                    <a:p>
                      <a:endParaRPr lang="ru-RU"/>
                    </a:p>
                  </a:txBody>
                  <a:tcPr/>
                </a:tc>
                <a:tc gridSpan="1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Вид реагента</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465996">
                <a:tc gridSpan="2" vMerge="1">
                  <a:txBody>
                    <a:bodyPr/>
                    <a:lstStyle/>
                    <a:p>
                      <a:endParaRPr lang="ru-RU"/>
                    </a:p>
                  </a:txBody>
                  <a:tcPr/>
                </a:tc>
                <a:tc hMerge="1" vMerge="1">
                  <a:txBody>
                    <a:bodyPr/>
                    <a:lstStyle/>
                    <a:p>
                      <a:endParaRPr lang="ru-RU"/>
                    </a:p>
                  </a:txBody>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Хлористый кальций</a:t>
                      </a:r>
                      <a:endParaRPr kumimoji="0" lang="ru-RU" sz="10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6-водный</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Хлористый натрий</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Хлористый магний     </a:t>
                      </a:r>
                      <a:r>
                        <a:rPr kumimoji="0" lang="en-US" sz="1100" b="1" i="0" u="none" strike="noStrike" cap="none" normalizeH="0" baseline="0" smtClean="0">
                          <a:ln>
                            <a:noFill/>
                          </a:ln>
                          <a:solidFill>
                            <a:schemeClr val="tx1"/>
                          </a:solidFill>
                          <a:effectLst/>
                          <a:latin typeface="Times New Roman" pitchFamily="18" charset="0"/>
                          <a:cs typeface="Times New Roman" pitchFamily="18" charset="0"/>
                        </a:rPr>
                        <a:t>  </a:t>
                      </a: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          6-водный</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Мочевина</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1"/>
                  </a:ext>
                </a:extLst>
              </a:tr>
              <a:tr h="990241">
                <a:tc gridSpan="2" vMerge="1">
                  <a:txBody>
                    <a:bodyPr/>
                    <a:lstStyle/>
                    <a:p>
                      <a:endParaRPr lang="ru-RU"/>
                    </a:p>
                  </a:txBody>
                  <a:tcPr/>
                </a:tc>
                <a:tc hMerge="1"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вес </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материа-ла</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Плот-ность</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т/м</a:t>
                      </a:r>
                      <a:r>
                        <a:rPr kumimoji="0" lang="ru-RU" sz="1100" b="1" i="0" u="none" strike="noStrike" cap="none" normalizeH="0" baseline="30000" dirty="0" smtClean="0">
                          <a:ln>
                            <a:noFill/>
                          </a:ln>
                          <a:solidFill>
                            <a:schemeClr val="tx1"/>
                          </a:solidFill>
                          <a:effectLst/>
                          <a:latin typeface="Times New Roman" pitchFamily="18" charset="0"/>
                          <a:cs typeface="Times New Roman" pitchFamily="18" charset="0"/>
                        </a:rPr>
                        <a:t>3</a:t>
                      </a:r>
                      <a:endParaRPr kumimoji="0" lang="ru-RU" sz="10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Кон-центра-ция</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раство</a:t>
                      </a:r>
                      <a:r>
                        <a:rPr kumimoji="0" lang="en-US" sz="1100" b="1" i="0" u="none" strike="noStrike" cap="none" normalizeH="0" baseline="0" dirty="0" smtClean="0">
                          <a:ln>
                            <a:noFill/>
                          </a:ln>
                          <a:solidFill>
                            <a:schemeClr val="tx1"/>
                          </a:solidFill>
                          <a:effectLst/>
                          <a:latin typeface="Times New Roman" pitchFamily="18" charset="0"/>
                          <a:cs typeface="Times New Roman" pitchFamily="18" charset="0"/>
                        </a:rPr>
                        <a:t>-</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ра</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вес </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мате-риала</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р, т/м</a:t>
                      </a:r>
                      <a:r>
                        <a:rPr kumimoji="0" lang="ru-RU" sz="1100" b="1" i="0" u="none" strike="noStrike" cap="none" normalizeH="0" baseline="30000" smtClean="0">
                          <a:ln>
                            <a:noFill/>
                          </a:ln>
                          <a:solidFill>
                            <a:schemeClr val="tx1"/>
                          </a:solidFill>
                          <a:effectLst/>
                          <a:latin typeface="Times New Roman" pitchFamily="18" charset="0"/>
                          <a:cs typeface="Times New Roman" pitchFamily="18" charset="0"/>
                        </a:rPr>
                        <a:t>3</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Кон-центра-ция</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раство</a:t>
                      </a:r>
                      <a:r>
                        <a:rPr kumimoji="0" lang="en-US" sz="1100" b="1" i="0" u="none" strike="noStrike" cap="none" normalizeH="0" baseline="0" dirty="0" smtClean="0">
                          <a:ln>
                            <a:noFill/>
                          </a:ln>
                          <a:solidFill>
                            <a:schemeClr val="tx1"/>
                          </a:solidFill>
                          <a:effectLst/>
                          <a:latin typeface="Times New Roman" pitchFamily="18" charset="0"/>
                          <a:cs typeface="Times New Roman" pitchFamily="18" charset="0"/>
                        </a:rPr>
                        <a:t>-</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ра</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вес мате</a:t>
                      </a:r>
                      <a:r>
                        <a:rPr kumimoji="0" lang="en-US" sz="1100" b="1" i="0" u="none" strike="noStrike" cap="none" normalizeH="0" baseline="0" smtClean="0">
                          <a:ln>
                            <a:noFill/>
                          </a:ln>
                          <a:solidFill>
                            <a:schemeClr val="tx1"/>
                          </a:solidFill>
                          <a:effectLst/>
                          <a:latin typeface="Times New Roman" pitchFamily="18" charset="0"/>
                          <a:cs typeface="Times New Roman" pitchFamily="18" charset="0"/>
                        </a:rPr>
                        <a:t>-</a:t>
                      </a: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риала</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р, т/м</a:t>
                      </a:r>
                      <a:r>
                        <a:rPr kumimoji="0" lang="ru-RU" sz="1100" b="1" i="0" u="none" strike="noStrike" cap="none" normalizeH="0" baseline="30000" smtClean="0">
                          <a:ln>
                            <a:noFill/>
                          </a:ln>
                          <a:solidFill>
                            <a:schemeClr val="tx1"/>
                          </a:solidFill>
                          <a:effectLst/>
                          <a:latin typeface="Times New Roman" pitchFamily="18" charset="0"/>
                          <a:cs typeface="Times New Roman" pitchFamily="18" charset="0"/>
                        </a:rPr>
                        <a:t>3</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Кон-центра-ция</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раство</a:t>
                      </a:r>
                      <a:r>
                        <a:rPr kumimoji="0" lang="en-US" sz="1100" b="1" i="0" u="none" strike="noStrike" cap="none" normalizeH="0" baseline="0" dirty="0" smtClean="0">
                          <a:ln>
                            <a:noFill/>
                          </a:ln>
                          <a:solidFill>
                            <a:schemeClr val="tx1"/>
                          </a:solidFill>
                          <a:effectLst/>
                          <a:latin typeface="Times New Roman" pitchFamily="18" charset="0"/>
                          <a:cs typeface="Times New Roman" pitchFamily="18" charset="0"/>
                        </a:rPr>
                        <a:t>-</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ра</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вес </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мате-риала</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р, т/м</a:t>
                      </a:r>
                      <a:r>
                        <a:rPr kumimoji="0" lang="ru-RU" sz="1100" b="1" i="0" u="none" strike="noStrike" cap="none" normalizeH="0" baseline="30000" smtClean="0">
                          <a:ln>
                            <a:noFill/>
                          </a:ln>
                          <a:solidFill>
                            <a:schemeClr val="tx1"/>
                          </a:solidFill>
                          <a:effectLst/>
                          <a:latin typeface="Times New Roman" pitchFamily="18" charset="0"/>
                          <a:cs typeface="Times New Roman" pitchFamily="18" charset="0"/>
                        </a:rPr>
                        <a:t>3</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Концен-трация раство</a:t>
                      </a:r>
                      <a:r>
                        <a:rPr kumimoji="0" lang="en-US" sz="1100" b="1" i="0" u="none" strike="noStrike" cap="none" normalizeH="0" baseline="0" smtClean="0">
                          <a:ln>
                            <a:noFill/>
                          </a:ln>
                          <a:solidFill>
                            <a:schemeClr val="tx1"/>
                          </a:solidFill>
                          <a:effectLst/>
                          <a:latin typeface="Times New Roman" pitchFamily="18" charset="0"/>
                          <a:cs typeface="Times New Roman" pitchFamily="18" charset="0"/>
                        </a:rPr>
                        <a:t>-</a:t>
                      </a: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ра, %</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5996">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Чистый вес посуды, г</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201,4</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201,42</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201,42</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201,42</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65996">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Объем чистой воды, мл </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741,1</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1,0</a:t>
                      </a:r>
                      <a:endParaRPr kumimoji="0" lang="ru-RU" sz="10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0</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699,56</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0</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itchFamily="18" charset="0"/>
                          <a:cs typeface="Times New Roman" pitchFamily="18" charset="0"/>
                        </a:rPr>
                        <a:t>692.28</a:t>
                      </a:r>
                      <a:endParaRPr kumimoji="0" lang="en-US"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715,51</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1,00</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0</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79597">
                <a:tc row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Вес </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реа-гента</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г/100 мл воды</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itchFamily="18" charset="0"/>
                          <a:cs typeface="Times New Roman" pitchFamily="18" charset="0"/>
                        </a:rPr>
                        <a:t>m</a:t>
                      </a:r>
                      <a:r>
                        <a:rPr kumimoji="0" lang="en-US" sz="1100" b="1" i="0" u="none" strike="noStrike" cap="none" normalizeH="0" baseline="-30000" smtClean="0">
                          <a:ln>
                            <a:noFill/>
                          </a:ln>
                          <a:solidFill>
                            <a:schemeClr val="tx1"/>
                          </a:solidFill>
                          <a:effectLst/>
                          <a:latin typeface="Times New Roman" pitchFamily="18" charset="0"/>
                          <a:cs typeface="Times New Roman" pitchFamily="18" charset="0"/>
                        </a:rPr>
                        <a:t>1</a:t>
                      </a:r>
                      <a:endParaRPr kumimoji="0" lang="en-US"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4,79</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1,039</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8,3</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5,23</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1,035</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5,5</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itchFamily="18" charset="0"/>
                          <a:cs typeface="Times New Roman" pitchFamily="18" charset="0"/>
                        </a:rPr>
                        <a:t>8</a:t>
                      </a: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a:t>
                      </a:r>
                      <a:r>
                        <a:rPr kumimoji="0" lang="en-US" sz="1100" b="1" i="0" u="none" strike="noStrike" cap="none" normalizeH="0" baseline="0" smtClean="0">
                          <a:ln>
                            <a:noFill/>
                          </a:ln>
                          <a:solidFill>
                            <a:schemeClr val="tx1"/>
                          </a:solidFill>
                          <a:effectLst/>
                          <a:latin typeface="Times New Roman" pitchFamily="18" charset="0"/>
                          <a:cs typeface="Times New Roman" pitchFamily="18" charset="0"/>
                        </a:rPr>
                        <a:t>80</a:t>
                      </a:r>
                      <a:endParaRPr kumimoji="0" lang="en-US"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1,028</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5,61</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11,96</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1,03</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6,25</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79597">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itchFamily="18" charset="0"/>
                          <a:cs typeface="Times New Roman" pitchFamily="18" charset="0"/>
                        </a:rPr>
                        <a:t>m</a:t>
                      </a:r>
                      <a:r>
                        <a:rPr kumimoji="0" lang="en-US" sz="1100" b="1" i="0" u="none" strike="noStrike" cap="none" normalizeH="0" baseline="-30000" smtClean="0">
                          <a:ln>
                            <a:noFill/>
                          </a:ln>
                          <a:solidFill>
                            <a:schemeClr val="tx1"/>
                          </a:solidFill>
                          <a:effectLst/>
                          <a:latin typeface="Times New Roman" pitchFamily="18" charset="0"/>
                          <a:cs typeface="Times New Roman" pitchFamily="18" charset="0"/>
                        </a:rPr>
                        <a:t>2</a:t>
                      </a:r>
                      <a:endParaRPr kumimoji="0" lang="en-US"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7,15</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1,062</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9,1</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9,62</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1,060</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8,7</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14,95</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1,049</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7,48</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17,30</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1,04</a:t>
                      </a:r>
                      <a:endParaRPr kumimoji="0" lang="ru-RU" sz="10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7,60</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79597">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itchFamily="18" charset="0"/>
                          <a:cs typeface="Times New Roman" pitchFamily="18" charset="0"/>
                        </a:rPr>
                        <a:t>m</a:t>
                      </a:r>
                      <a:r>
                        <a:rPr kumimoji="0" lang="en-US" sz="1100" b="1" i="0" u="none" strike="noStrike" cap="none" normalizeH="0" baseline="-30000" smtClean="0">
                          <a:ln>
                            <a:noFill/>
                          </a:ln>
                          <a:solidFill>
                            <a:schemeClr val="tx1"/>
                          </a:solidFill>
                          <a:effectLst/>
                          <a:latin typeface="Times New Roman" pitchFamily="18" charset="0"/>
                          <a:cs typeface="Times New Roman" pitchFamily="18" charset="0"/>
                        </a:rPr>
                        <a:t>3</a:t>
                      </a:r>
                      <a:endParaRPr kumimoji="0" lang="en-US"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9,48</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1,086</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12,9</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12,22</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1,091</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12,5</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20,57</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1,064</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10,20</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25,72</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1,056</a:t>
                      </a:r>
                      <a:endParaRPr kumimoji="0" lang="ru-RU" sz="10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10,90</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79597">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itchFamily="18" charset="0"/>
                          <a:cs typeface="Times New Roman" pitchFamily="18" charset="0"/>
                        </a:rPr>
                        <a:t>m</a:t>
                      </a:r>
                      <a:r>
                        <a:rPr kumimoji="0" lang="en-US" sz="1100" b="1" i="0" u="none" strike="noStrike" cap="none" normalizeH="0" baseline="-30000" smtClean="0">
                          <a:ln>
                            <a:noFill/>
                          </a:ln>
                          <a:solidFill>
                            <a:schemeClr val="tx1"/>
                          </a:solidFill>
                          <a:effectLst/>
                          <a:latin typeface="Times New Roman" pitchFamily="18" charset="0"/>
                          <a:cs typeface="Times New Roman" pitchFamily="18" charset="0"/>
                        </a:rPr>
                        <a:t>4</a:t>
                      </a:r>
                      <a:endParaRPr kumimoji="0" lang="en-US"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12,7</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1,113</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13,9</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14,98</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1,116</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15,2</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32,01</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1,091</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11,89</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35,31</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1,083</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12,50</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6" name="Прямоугольник 5"/>
          <p:cNvSpPr/>
          <p:nvPr/>
        </p:nvSpPr>
        <p:spPr>
          <a:xfrm>
            <a:off x="0" y="428604"/>
            <a:ext cx="9144000" cy="1200329"/>
          </a:xfrm>
          <a:prstGeom prst="rect">
            <a:avLst/>
          </a:prstGeom>
        </p:spPr>
        <p:txBody>
          <a:bodyPr wrap="square">
            <a:spAutoFit/>
          </a:bodyPr>
          <a:lstStyle/>
          <a:p>
            <a:pPr algn="ctr"/>
            <a:r>
              <a:rPr lang="ru-RU" sz="2400" b="1" i="1" dirty="0" smtClean="0">
                <a:solidFill>
                  <a:srgbClr val="002060"/>
                </a:solidFill>
                <a:latin typeface="Times New Roman" pitchFamily="18" charset="0"/>
                <a:cs typeface="Times New Roman" pitchFamily="18" charset="0"/>
              </a:rPr>
              <a:t>РЕЗУЛЬТАТЫ ЛАБОРАТОРНОГО ИСПЫТАНИЯ ХИМИЧЕСКИХ РЕАГЕНТОВ ПРИ ОПРЕДЕЛЕНИИ КОНЦЕНТРАЦИИ РАСТВОРОВ</a:t>
            </a:r>
            <a:endParaRPr lang="ru-RU" sz="2400" i="1" dirty="0">
              <a:solidFill>
                <a:srgbClr val="002060"/>
              </a:solidFill>
              <a:latin typeface="Times New Roman" pitchFamily="18" charset="0"/>
              <a:cs typeface="Times New Roman" pitchFamily="18" charset="0"/>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00042"/>
            <a:ext cx="9144000" cy="928694"/>
          </a:xfrm>
        </p:spPr>
        <p:txBody>
          <a:bodyPr>
            <a:normAutofit/>
          </a:bodyPr>
          <a:lstStyle/>
          <a:p>
            <a:pPr algn="ctr"/>
            <a:r>
              <a:rPr lang="ru-RU" sz="2400" b="1" i="1" dirty="0" smtClean="0">
                <a:solidFill>
                  <a:srgbClr val="002060"/>
                </a:solidFill>
                <a:latin typeface="Times New Roman" pitchFamily="18" charset="0"/>
                <a:cs typeface="Times New Roman" pitchFamily="18" charset="0"/>
              </a:rPr>
              <a:t>Определение силы смерзания снежно-ледяного образования в лабораторных условиях</a:t>
            </a:r>
            <a:endParaRPr lang="ru-RU" sz="2400" i="1" dirty="0">
              <a:solidFill>
                <a:srgbClr val="002060"/>
              </a:solidFill>
              <a:latin typeface="Times New Roman" pitchFamily="18" charset="0"/>
              <a:cs typeface="Times New Roman" pitchFamily="18" charset="0"/>
            </a:endParaRPr>
          </a:p>
        </p:txBody>
      </p:sp>
      <p:sp>
        <p:nvSpPr>
          <p:cNvPr id="4" name="Прямоугольник 3"/>
          <p:cNvSpPr/>
          <p:nvPr/>
        </p:nvSpPr>
        <p:spPr>
          <a:xfrm>
            <a:off x="214282" y="1500174"/>
            <a:ext cx="8786842" cy="2062103"/>
          </a:xfrm>
          <a:prstGeom prst="rect">
            <a:avLst/>
          </a:prstGeom>
        </p:spPr>
        <p:txBody>
          <a:bodyPr wrap="square">
            <a:spAutoFit/>
          </a:bodyPr>
          <a:lstStyle/>
          <a:p>
            <a:pPr algn="just"/>
            <a:r>
              <a:rPr lang="kk-KZ" sz="1600" dirty="0" smtClean="0">
                <a:latin typeface="+mj-lt"/>
              </a:rPr>
              <a:t>        </a:t>
            </a:r>
            <a:r>
              <a:rPr lang="kk-KZ" sz="1600" dirty="0" smtClean="0">
                <a:latin typeface="Times New Roman" pitchFamily="18" charset="0"/>
                <a:cs typeface="Times New Roman" pitchFamily="18" charset="0"/>
              </a:rPr>
              <a:t>При выполнении данного экспериментального испытания был использован прибор, определяющее силы смерзания снежно-ледяного образования</a:t>
            </a:r>
            <a:r>
              <a:rPr lang="ru-RU" sz="1600" dirty="0" smtClean="0">
                <a:latin typeface="Times New Roman" pitchFamily="18" charset="0"/>
                <a:cs typeface="Times New Roman" pitchFamily="18" charset="0"/>
              </a:rPr>
              <a:t>. Данный прибор имитирует работу отвала снегоуборочной машины, который при снегоочистке сдвигает горизонтально снежно-ледяное образование над поверхностью покрытия . </a:t>
            </a:r>
          </a:p>
          <a:p>
            <a:pPr algn="just"/>
            <a:r>
              <a:rPr lang="ru-RU" sz="1600" dirty="0" smtClean="0">
                <a:latin typeface="Times New Roman" pitchFamily="18" charset="0"/>
                <a:cs typeface="Times New Roman" pitchFamily="18" charset="0"/>
              </a:rPr>
              <a:t>        Выполнения данного испытания состоит из 3-х этапов:  подготовка прибора и оборудования (рамки для образования снежно-ледяного образования) к проведению испытания; дозировка и взвешивания </a:t>
            </a:r>
            <a:r>
              <a:rPr lang="ru-RU" sz="1600" dirty="0" err="1" smtClean="0">
                <a:latin typeface="Times New Roman" pitchFamily="18" charset="0"/>
                <a:cs typeface="Times New Roman" pitchFamily="18" charset="0"/>
              </a:rPr>
              <a:t>противогололедных</a:t>
            </a:r>
            <a:r>
              <a:rPr lang="ru-RU" sz="1600" dirty="0" smtClean="0">
                <a:latin typeface="Times New Roman" pitchFamily="18" charset="0"/>
                <a:cs typeface="Times New Roman" pitchFamily="18" charset="0"/>
              </a:rPr>
              <a:t> реагентов; подготовка вырубков (или кернов)  асфальтобетона к образованию на них снежно-ледяных образований.</a:t>
            </a:r>
            <a:endParaRPr lang="ru-RU" sz="1600" dirty="0">
              <a:latin typeface="Times New Roman" pitchFamily="18" charset="0"/>
              <a:cs typeface="Times New Roman" pitchFamily="18" charset="0"/>
            </a:endParaRPr>
          </a:p>
        </p:txBody>
      </p:sp>
      <p:pic>
        <p:nvPicPr>
          <p:cNvPr id="68610" name="Picture 2"/>
          <p:cNvPicPr>
            <a:picLocks noChangeAspect="1" noChangeArrowheads="1"/>
          </p:cNvPicPr>
          <p:nvPr/>
        </p:nvPicPr>
        <p:blipFill>
          <a:blip r:embed="rId2" cstate="print"/>
          <a:srcRect/>
          <a:stretch>
            <a:fillRect/>
          </a:stretch>
        </p:blipFill>
        <p:spPr bwMode="auto">
          <a:xfrm>
            <a:off x="428596" y="3857628"/>
            <a:ext cx="3429024" cy="1857387"/>
          </a:xfrm>
          <a:prstGeom prst="rect">
            <a:avLst/>
          </a:prstGeom>
          <a:noFill/>
          <a:ln w="9525">
            <a:noFill/>
            <a:miter lim="800000"/>
            <a:headEnd/>
            <a:tailEnd/>
          </a:ln>
        </p:spPr>
      </p:pic>
      <p:sp>
        <p:nvSpPr>
          <p:cNvPr id="68611" name="Rectangle 3"/>
          <p:cNvSpPr>
            <a:spLocks noChangeArrowheads="1"/>
          </p:cNvSpPr>
          <p:nvPr/>
        </p:nvSpPr>
        <p:spPr bwMode="auto">
          <a:xfrm>
            <a:off x="4000496" y="3857628"/>
            <a:ext cx="4500595"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Определение силы смерзания снежно-ледяного наката над дорожным покрытием:</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 – образец снежно-ледяного наката; 2 – манометр, определяющей силу сдвига; 3 – натяжной трос; 4 – образец (вырубки) асфальтобетона; 5 – рамки для приготовления снежно-ледяного наката</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928670"/>
            <a:ext cx="8643998" cy="5572164"/>
          </a:xfrm>
        </p:spPr>
        <p:txBody>
          <a:bodyPr>
            <a:normAutofit fontScale="90000"/>
          </a:bodyPr>
          <a:lstStyle/>
          <a:p>
            <a:r>
              <a:rPr lang="ru-RU" sz="2000" dirty="0" smtClean="0">
                <a:latin typeface="Times New Roman" pitchFamily="18" charset="0"/>
                <a:cs typeface="Times New Roman" pitchFamily="18" charset="0"/>
              </a:rPr>
              <a:t>        </a:t>
            </a:r>
            <a:r>
              <a:rPr lang="ru-RU" sz="1800" dirty="0" smtClean="0">
                <a:solidFill>
                  <a:srgbClr val="C00000"/>
                </a:solidFill>
                <a:latin typeface="Times New Roman" pitchFamily="18" charset="0"/>
                <a:cs typeface="Times New Roman" pitchFamily="18" charset="0"/>
              </a:rPr>
              <a:t>цель </a:t>
            </a:r>
            <a:r>
              <a:rPr lang="ru-RU" sz="1800" dirty="0" smtClean="0">
                <a:solidFill>
                  <a:schemeClr val="tx1"/>
                </a:solidFill>
                <a:latin typeface="Times New Roman" pitchFamily="18" charset="0"/>
                <a:cs typeface="Times New Roman" pitchFamily="18" charset="0"/>
              </a:rPr>
              <a:t>данного экспериментального исследования заключается в устанавливании следующих закономерных зависимостей:</a:t>
            </a:r>
            <a:br>
              <a:rPr lang="ru-RU" sz="1800" dirty="0" smtClean="0">
                <a:solidFill>
                  <a:schemeClr val="tx1"/>
                </a:solidFill>
                <a:latin typeface="Times New Roman" pitchFamily="18" charset="0"/>
                <a:cs typeface="Times New Roman" pitchFamily="18" charset="0"/>
              </a:rPr>
            </a:br>
            <a:r>
              <a:rPr lang="ru-RU" sz="1800" dirty="0" smtClean="0">
                <a:solidFill>
                  <a:schemeClr val="tx1"/>
                </a:solidFill>
                <a:latin typeface="Times New Roman" pitchFamily="18" charset="0"/>
                <a:cs typeface="Times New Roman" pitchFamily="18" charset="0"/>
              </a:rPr>
              <a:t>– установление корреляционной зависимости (взаимосвязь несколько случайных величин) между плотностями распределения раствора хлористого натрия на снижение силы смерзания  снежно-ледяного образования во времени;</a:t>
            </a:r>
            <a:br>
              <a:rPr lang="ru-RU" sz="1800" dirty="0" smtClean="0">
                <a:solidFill>
                  <a:schemeClr val="tx1"/>
                </a:solidFill>
                <a:latin typeface="Times New Roman" pitchFamily="18" charset="0"/>
                <a:cs typeface="Times New Roman" pitchFamily="18" charset="0"/>
              </a:rPr>
            </a:br>
            <a:r>
              <a:rPr lang="ru-RU" sz="1800" dirty="0" smtClean="0">
                <a:solidFill>
                  <a:schemeClr val="tx1"/>
                </a:solidFill>
                <a:latin typeface="Times New Roman" pitchFamily="18" charset="0"/>
                <a:cs typeface="Times New Roman" pitchFamily="18" charset="0"/>
              </a:rPr>
              <a:t>– установление те же зависимости с использованием различных жидких химических реагентов (</a:t>
            </a:r>
            <a:r>
              <a:rPr lang="en-US" sz="1800" dirty="0" err="1" smtClean="0">
                <a:solidFill>
                  <a:schemeClr val="tx1"/>
                </a:solidFill>
                <a:latin typeface="Times New Roman" pitchFamily="18" charset="0"/>
                <a:cs typeface="Times New Roman" pitchFamily="18" charset="0"/>
              </a:rPr>
              <a:t>nacl</a:t>
            </a:r>
            <a:r>
              <a:rPr lang="ru-RU" sz="1800" dirty="0" smtClean="0">
                <a:solidFill>
                  <a:schemeClr val="tx1"/>
                </a:solidFill>
                <a:latin typeface="Times New Roman" pitchFamily="18" charset="0"/>
                <a:cs typeface="Times New Roman" pitchFamily="18" charset="0"/>
              </a:rPr>
              <a:t>, </a:t>
            </a:r>
            <a:r>
              <a:rPr lang="en-US" sz="1800" dirty="0" err="1" smtClean="0">
                <a:solidFill>
                  <a:schemeClr val="tx1"/>
                </a:solidFill>
                <a:latin typeface="Times New Roman" pitchFamily="18" charset="0"/>
                <a:cs typeface="Times New Roman" pitchFamily="18" charset="0"/>
              </a:rPr>
              <a:t>cacl</a:t>
            </a:r>
            <a:r>
              <a:rPr lang="ru-RU" sz="1800" baseline="-25000" dirty="0" smtClean="0">
                <a:solidFill>
                  <a:schemeClr val="tx1"/>
                </a:solidFill>
                <a:latin typeface="Times New Roman" pitchFamily="18" charset="0"/>
                <a:cs typeface="Times New Roman" pitchFamily="18" charset="0"/>
              </a:rPr>
              <a:t>2</a:t>
            </a:r>
            <a:r>
              <a:rPr lang="ru-RU" sz="1800" dirty="0" smtClean="0">
                <a:solidFill>
                  <a:schemeClr val="tx1"/>
                </a:solidFill>
                <a:latin typeface="Times New Roman" pitchFamily="18" charset="0"/>
                <a:cs typeface="Times New Roman" pitchFamily="18" charset="0"/>
              </a:rPr>
              <a:t>, </a:t>
            </a:r>
            <a:r>
              <a:rPr lang="en-US" sz="1800" dirty="0" err="1" smtClean="0">
                <a:solidFill>
                  <a:schemeClr val="tx1"/>
                </a:solidFill>
                <a:latin typeface="Times New Roman" pitchFamily="18" charset="0"/>
                <a:cs typeface="Times New Roman" pitchFamily="18" charset="0"/>
              </a:rPr>
              <a:t>mgcl</a:t>
            </a:r>
            <a:r>
              <a:rPr lang="ru-RU" sz="1800" baseline="-25000" dirty="0" smtClean="0">
                <a:solidFill>
                  <a:schemeClr val="tx1"/>
                </a:solidFill>
                <a:latin typeface="Times New Roman" pitchFamily="18" charset="0"/>
                <a:cs typeface="Times New Roman" pitchFamily="18" charset="0"/>
              </a:rPr>
              <a:t>2</a:t>
            </a:r>
            <a:r>
              <a:rPr lang="ru-RU" sz="1800" dirty="0" smtClean="0">
                <a:solidFill>
                  <a:schemeClr val="tx1"/>
                </a:solidFill>
                <a:latin typeface="Times New Roman" pitchFamily="18" charset="0"/>
                <a:cs typeface="Times New Roman" pitchFamily="18" charset="0"/>
              </a:rPr>
              <a:t>·6</a:t>
            </a:r>
            <a:r>
              <a:rPr lang="en-US" sz="1800" dirty="0" smtClean="0">
                <a:solidFill>
                  <a:schemeClr val="tx1"/>
                </a:solidFill>
                <a:latin typeface="Times New Roman" pitchFamily="18" charset="0"/>
                <a:cs typeface="Times New Roman" pitchFamily="18" charset="0"/>
              </a:rPr>
              <a:t>h</a:t>
            </a:r>
            <a:r>
              <a:rPr lang="ru-RU" sz="1800" baseline="-25000" dirty="0" smtClean="0">
                <a:solidFill>
                  <a:schemeClr val="tx1"/>
                </a:solidFill>
                <a:latin typeface="Times New Roman" pitchFamily="18" charset="0"/>
                <a:cs typeface="Times New Roman" pitchFamily="18" charset="0"/>
              </a:rPr>
              <a:t>2</a:t>
            </a:r>
            <a:r>
              <a:rPr lang="en-US" sz="1800" dirty="0" smtClean="0">
                <a:solidFill>
                  <a:schemeClr val="tx1"/>
                </a:solidFill>
                <a:latin typeface="Times New Roman" pitchFamily="18" charset="0"/>
                <a:cs typeface="Times New Roman" pitchFamily="18" charset="0"/>
              </a:rPr>
              <a:t>o</a:t>
            </a:r>
            <a:r>
              <a:rPr lang="ru-RU" sz="1800" dirty="0" smtClean="0">
                <a:solidFill>
                  <a:schemeClr val="tx1"/>
                </a:solidFill>
                <a:latin typeface="Times New Roman" pitchFamily="18" charset="0"/>
                <a:cs typeface="Times New Roman" pitchFamily="18" charset="0"/>
              </a:rPr>
              <a:t>). </a:t>
            </a:r>
            <a:br>
              <a:rPr lang="ru-RU" sz="1800" dirty="0" smtClean="0">
                <a:solidFill>
                  <a:schemeClr val="tx1"/>
                </a:solidFill>
                <a:latin typeface="Times New Roman" pitchFamily="18" charset="0"/>
                <a:cs typeface="Times New Roman" pitchFamily="18" charset="0"/>
              </a:rPr>
            </a:br>
            <a:r>
              <a:rPr lang="ru-RU" sz="1800" dirty="0" smtClean="0">
                <a:solidFill>
                  <a:schemeClr val="tx1"/>
                </a:solidFill>
                <a:latin typeface="Times New Roman" pitchFamily="18" charset="0"/>
                <a:cs typeface="Times New Roman" pitchFamily="18" charset="0"/>
              </a:rPr>
              <a:t>        экспериментальные испытания проводились в лабораторных условиях. при этом на поверхности заранее подготовленных асфальтобетонных образцах установили сборные рамки (4,5х4,5 см) и в них заполнялись рыхлый снег с различными содержаниями влаги, затем снег в рамках предварительно уплотнялись вручную с помощью трамбующего устройства. толщина искусственного с.л.н. был принять 0,8-1,0 см. на поверхность этого образования аварийным методом подсыпались химический реагент по установленной норме. для установления корреляционной зависимости между силой смерзания снежно-ледяного наката над поверхностью дорожного покрытия при определенной  плотностью распределения химического раствора и продолжительностью его времени действия испытание на сдвиг был проведен с интервалом 20 минут. при этом, также для определения точности испытания, с одинаковыми физико-механическими свойствами снежно-ледяного наката и плотностью  распределения химических растворов образцы подготавливались от 4 до12 экземпляров.</a:t>
            </a:r>
            <a:r>
              <a:rPr lang="ru-RU" sz="1400" dirty="0" smtClean="0">
                <a:solidFill>
                  <a:schemeClr val="tx1"/>
                </a:solidFill>
                <a:latin typeface="Times New Roman" pitchFamily="18" charset="0"/>
                <a:cs typeface="Times New Roman" pitchFamily="18" charset="0"/>
              </a:rPr>
              <a:t/>
            </a:r>
            <a:br>
              <a:rPr lang="ru-RU" sz="1400" dirty="0" smtClean="0">
                <a:solidFill>
                  <a:schemeClr val="tx1"/>
                </a:solidFill>
                <a:latin typeface="Times New Roman" pitchFamily="18" charset="0"/>
                <a:cs typeface="Times New Roman" pitchFamily="18" charset="0"/>
              </a:rPr>
            </a:br>
            <a:r>
              <a:rPr lang="ru-RU" sz="1400" dirty="0" smtClean="0">
                <a:solidFill>
                  <a:schemeClr val="tx1"/>
                </a:solidFill>
                <a:latin typeface="Times New Roman" pitchFamily="18" charset="0"/>
                <a:cs typeface="Times New Roman" pitchFamily="18" charset="0"/>
              </a:rPr>
              <a:t> </a:t>
            </a:r>
            <a:br>
              <a:rPr lang="ru-RU" sz="1400" dirty="0" smtClean="0">
                <a:solidFill>
                  <a:schemeClr val="tx1"/>
                </a:solidFill>
                <a:latin typeface="Times New Roman" pitchFamily="18" charset="0"/>
                <a:cs typeface="Times New Roman" pitchFamily="18" charset="0"/>
              </a:rPr>
            </a:br>
            <a:r>
              <a:rPr lang="ru-RU" sz="1400" dirty="0" smtClean="0">
                <a:solidFill>
                  <a:schemeClr val="tx1"/>
                </a:solidFill>
                <a:latin typeface="Times New Roman" pitchFamily="18" charset="0"/>
                <a:cs typeface="Times New Roman" pitchFamily="18" charset="0"/>
              </a:rPr>
              <a:t/>
            </a:r>
            <a:br>
              <a:rPr lang="ru-RU" sz="1400" dirty="0" smtClean="0">
                <a:solidFill>
                  <a:schemeClr val="tx1"/>
                </a:solidFill>
                <a:latin typeface="Times New Roman" pitchFamily="18" charset="0"/>
                <a:cs typeface="Times New Roman" pitchFamily="18" charset="0"/>
              </a:rPr>
            </a:br>
            <a:r>
              <a:rPr lang="ru-RU" sz="1800" dirty="0" smtClean="0"/>
              <a:t/>
            </a:r>
            <a:br>
              <a:rPr lang="ru-RU" sz="1800" dirty="0" smtClean="0"/>
            </a:br>
            <a:endParaRPr lang="ru-RU" sz="1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9659" name="Group 1691"/>
          <p:cNvGraphicFramePr>
            <a:graphicFrameLocks noGrp="1"/>
          </p:cNvGraphicFramePr>
          <p:nvPr>
            <p:ph sz="quarter" idx="1"/>
          </p:nvPr>
        </p:nvGraphicFramePr>
        <p:xfrm>
          <a:off x="571472" y="1571612"/>
          <a:ext cx="7985545" cy="4668522"/>
        </p:xfrm>
        <a:graphic>
          <a:graphicData uri="http://schemas.openxmlformats.org/drawingml/2006/table">
            <a:tbl>
              <a:tblPr/>
              <a:tblGrid>
                <a:gridCol w="1060349">
                  <a:extLst>
                    <a:ext uri="{9D8B030D-6E8A-4147-A177-3AD203B41FA5}">
                      <a16:colId xmlns:a16="http://schemas.microsoft.com/office/drawing/2014/main" val="20000"/>
                    </a:ext>
                  </a:extLst>
                </a:gridCol>
                <a:gridCol w="908487">
                  <a:extLst>
                    <a:ext uri="{9D8B030D-6E8A-4147-A177-3AD203B41FA5}">
                      <a16:colId xmlns:a16="http://schemas.microsoft.com/office/drawing/2014/main" val="20001"/>
                    </a:ext>
                  </a:extLst>
                </a:gridCol>
                <a:gridCol w="756625">
                  <a:extLst>
                    <a:ext uri="{9D8B030D-6E8A-4147-A177-3AD203B41FA5}">
                      <a16:colId xmlns:a16="http://schemas.microsoft.com/office/drawing/2014/main" val="20002"/>
                    </a:ext>
                  </a:extLst>
                </a:gridCol>
                <a:gridCol w="757968">
                  <a:extLst>
                    <a:ext uri="{9D8B030D-6E8A-4147-A177-3AD203B41FA5}">
                      <a16:colId xmlns:a16="http://schemas.microsoft.com/office/drawing/2014/main" val="20003"/>
                    </a:ext>
                  </a:extLst>
                </a:gridCol>
                <a:gridCol w="759312">
                  <a:extLst>
                    <a:ext uri="{9D8B030D-6E8A-4147-A177-3AD203B41FA5}">
                      <a16:colId xmlns:a16="http://schemas.microsoft.com/office/drawing/2014/main" val="20004"/>
                    </a:ext>
                  </a:extLst>
                </a:gridCol>
                <a:gridCol w="757968">
                  <a:extLst>
                    <a:ext uri="{9D8B030D-6E8A-4147-A177-3AD203B41FA5}">
                      <a16:colId xmlns:a16="http://schemas.microsoft.com/office/drawing/2014/main" val="20005"/>
                    </a:ext>
                  </a:extLst>
                </a:gridCol>
                <a:gridCol w="756625">
                  <a:extLst>
                    <a:ext uri="{9D8B030D-6E8A-4147-A177-3AD203B41FA5}">
                      <a16:colId xmlns:a16="http://schemas.microsoft.com/office/drawing/2014/main" val="20006"/>
                    </a:ext>
                  </a:extLst>
                </a:gridCol>
                <a:gridCol w="757968">
                  <a:extLst>
                    <a:ext uri="{9D8B030D-6E8A-4147-A177-3AD203B41FA5}">
                      <a16:colId xmlns:a16="http://schemas.microsoft.com/office/drawing/2014/main" val="20007"/>
                    </a:ext>
                  </a:extLst>
                </a:gridCol>
                <a:gridCol w="756624">
                  <a:extLst>
                    <a:ext uri="{9D8B030D-6E8A-4147-A177-3AD203B41FA5}">
                      <a16:colId xmlns:a16="http://schemas.microsoft.com/office/drawing/2014/main" val="20008"/>
                    </a:ext>
                  </a:extLst>
                </a:gridCol>
                <a:gridCol w="713619">
                  <a:extLst>
                    <a:ext uri="{9D8B030D-6E8A-4147-A177-3AD203B41FA5}">
                      <a16:colId xmlns:a16="http://schemas.microsoft.com/office/drawing/2014/main" val="20009"/>
                    </a:ext>
                  </a:extLst>
                </a:gridCol>
              </a:tblGrid>
              <a:tr h="493486">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3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Показатели</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9">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Изменение показателя сдвигающей усилии </a:t>
                      </a:r>
                      <a:r>
                        <a:rPr kumimoji="0" lang="ru-RU" sz="1300" b="1" i="1" u="none" strike="noStrike" cap="none" normalizeH="0" baseline="0" dirty="0" smtClean="0">
                          <a:ln>
                            <a:noFill/>
                          </a:ln>
                          <a:solidFill>
                            <a:schemeClr val="tx1"/>
                          </a:solidFill>
                          <a:effectLst/>
                          <a:latin typeface="Times New Roman" pitchFamily="18" charset="0"/>
                          <a:cs typeface="Times New Roman" pitchFamily="18" charset="0"/>
                        </a:rPr>
                        <a:t>(</a:t>
                      </a:r>
                      <a:r>
                        <a:rPr kumimoji="0" lang="ru-RU" sz="1300" b="1" i="1" u="none" strike="noStrike" cap="none" normalizeH="0" baseline="0" dirty="0" err="1" smtClean="0">
                          <a:ln>
                            <a:noFill/>
                          </a:ln>
                          <a:solidFill>
                            <a:schemeClr val="tx1"/>
                          </a:solidFill>
                          <a:effectLst/>
                          <a:latin typeface="Times New Roman" pitchFamily="18" charset="0"/>
                          <a:cs typeface="Times New Roman" pitchFamily="18" charset="0"/>
                        </a:rPr>
                        <a:t>τ</a:t>
                      </a:r>
                      <a:r>
                        <a:rPr kumimoji="0" lang="ru-RU" sz="1300" b="1" i="1"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ru-RU" sz="13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с течением времени (мин), МПа</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290286">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0**</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20**</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40*</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60</a:t>
                      </a:r>
                      <a:r>
                        <a:rPr kumimoji="0" lang="kk-KZ" sz="1300" b="1" i="0" u="none" strike="noStrike" cap="none" normalizeH="0" baseline="0" dirty="0" smtClean="0">
                          <a:ln>
                            <a:noFill/>
                          </a:ln>
                          <a:solidFill>
                            <a:schemeClr val="tx1"/>
                          </a:solidFill>
                          <a:effectLst/>
                          <a:latin typeface="Times New Roman" pitchFamily="18" charset="0"/>
                          <a:cs typeface="Times New Roman" pitchFamily="18" charset="0"/>
                        </a:rPr>
                        <a:t>*</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80</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100</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120</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140</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160</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398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2</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3</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4</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5</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6</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7</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9</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10</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89988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30 мл/м</a:t>
                      </a:r>
                      <a:r>
                        <a:rPr kumimoji="0" lang="ru-RU" sz="1300" b="0" i="0" u="none" strike="noStrike" cap="none" normalizeH="0" baseline="30000" dirty="0" smtClean="0">
                          <a:ln>
                            <a:noFill/>
                          </a:ln>
                          <a:solidFill>
                            <a:schemeClr val="tx1"/>
                          </a:solidFill>
                          <a:effectLst/>
                          <a:latin typeface="Times New Roman" pitchFamily="18" charset="0"/>
                          <a:cs typeface="Times New Roman" pitchFamily="18" charset="0"/>
                        </a:rPr>
                        <a:t>2</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11,21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10,96</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13,18</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12,05</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10,49</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10,03</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12,01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10,24</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9,73</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9,52</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10,08</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9,71</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8,67</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9,01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8,81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9,54</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8,10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8,06</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8,48</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8,17</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8,31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8,01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8,01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8,13</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8,44</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8,30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8,52</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8,18</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8,51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8,40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8,41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8,32</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8,40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8,64</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8,47</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8,29</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028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τ</a:t>
                      </a:r>
                      <a:r>
                        <a:rPr kumimoji="0" lang="ru-RU" sz="1300" b="0" i="0" u="none" strike="noStrike" cap="none" normalizeH="0" baseline="-30000" smtClean="0">
                          <a:ln>
                            <a:noFill/>
                          </a:ln>
                          <a:solidFill>
                            <a:schemeClr val="tx1"/>
                          </a:solidFill>
                          <a:effectLst/>
                          <a:latin typeface="Times New Roman" pitchFamily="18" charset="0"/>
                          <a:cs typeface="Times New Roman" pitchFamily="18" charset="0"/>
                        </a:rPr>
                        <a:t>ср</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11,85</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10,94</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9,76</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9,01</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8,20</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rgbClr val="FF0000"/>
                          </a:solidFill>
                          <a:effectLst/>
                          <a:latin typeface="Times New Roman" pitchFamily="18" charset="0"/>
                          <a:cs typeface="Times New Roman" pitchFamily="18" charset="0"/>
                        </a:rPr>
                        <a:t>8,115</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8,36</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8,41</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8,45</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89988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90 мл/м</a:t>
                      </a:r>
                      <a:r>
                        <a:rPr kumimoji="0" lang="ru-RU" sz="1300" b="0" i="0" u="none" strike="noStrike" cap="none" normalizeH="0" baseline="30000" smtClean="0">
                          <a:ln>
                            <a:noFill/>
                          </a:ln>
                          <a:solidFill>
                            <a:schemeClr val="tx1"/>
                          </a:solidFill>
                          <a:effectLst/>
                          <a:latin typeface="Times New Roman" pitchFamily="18" charset="0"/>
                          <a:cs typeface="Times New Roman" pitchFamily="18" charset="0"/>
                        </a:rPr>
                        <a:t>2</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11,44</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13,16</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12,48</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10,65</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9,78</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1021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10,01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9,67</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8,10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8,21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8,21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8,08</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6,61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6,71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6,43</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6,57</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5,68</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5,58</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5,49</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5,64</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5,14</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5,05</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5,09</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5,11</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4,68</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4,55</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4,61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4,61</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4,19</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4,40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4,25</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4,35</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3,83</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3,84</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4,00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4,03</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028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τ</a:t>
                      </a:r>
                      <a:r>
                        <a:rPr kumimoji="0" lang="ru-RU" sz="1300" b="0" i="0" u="none" strike="noStrike" cap="none" normalizeH="0" baseline="-30000" smtClean="0">
                          <a:ln>
                            <a:noFill/>
                          </a:ln>
                          <a:solidFill>
                            <a:schemeClr val="tx1"/>
                          </a:solidFill>
                          <a:effectLst/>
                          <a:latin typeface="Times New Roman" pitchFamily="18" charset="0"/>
                          <a:cs typeface="Times New Roman" pitchFamily="18" charset="0"/>
                        </a:rPr>
                        <a:t>ср</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11,93</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9,917</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8,15</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6,58</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5,598</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5,10</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4,61</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4,30</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rgbClr val="FF6600"/>
                          </a:solidFill>
                          <a:effectLst/>
                          <a:latin typeface="Times New Roman" pitchFamily="18" charset="0"/>
                          <a:cs typeface="Times New Roman" pitchFamily="18" charset="0"/>
                        </a:rPr>
                        <a:t>3,925</a:t>
                      </a:r>
                      <a:endParaRPr kumimoji="0" lang="ru-RU" sz="1300" b="0" i="0" u="none" strike="noStrike" cap="none" normalizeH="0" baseline="0" smtClean="0">
                        <a:ln>
                          <a:noFill/>
                        </a:ln>
                        <a:solidFill>
                          <a:srgbClr val="FF6600"/>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89988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150 мл/м</a:t>
                      </a:r>
                      <a:r>
                        <a:rPr kumimoji="0" lang="ru-RU" sz="1300" b="0" i="0" u="none" strike="noStrike" cap="none" normalizeH="0" baseline="30000" dirty="0" smtClean="0">
                          <a:ln>
                            <a:noFill/>
                          </a:ln>
                          <a:solidFill>
                            <a:schemeClr val="tx1"/>
                          </a:solidFill>
                          <a:effectLst/>
                          <a:latin typeface="Times New Roman" pitchFamily="18" charset="0"/>
                          <a:cs typeface="Times New Roman" pitchFamily="18" charset="0"/>
                        </a:rPr>
                        <a:t>2</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14, 20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14,01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12,93</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10,85</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7,12</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7,49</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6,90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7,01</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5,94</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6,12</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5,87</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5,89</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4,33</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4,21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4,30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4,38</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2,58</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2,50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2,51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2,63</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1,74</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1,63</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1,64</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1,68</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0,60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0,58</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0,58</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0,62</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193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smtClean="0">
                          <a:ln>
                            <a:noFill/>
                          </a:ln>
                          <a:solidFill>
                            <a:schemeClr val="tx1"/>
                          </a:solidFill>
                          <a:effectLst/>
                          <a:latin typeface="Times New Roman" pitchFamily="18" charset="0"/>
                          <a:cs typeface="Times New Roman" pitchFamily="18" charset="0"/>
                        </a:rPr>
                        <a:t>τ</a:t>
                      </a:r>
                      <a:r>
                        <a:rPr kumimoji="0" lang="ru-RU" sz="1500" b="0" i="0" u="none" strike="noStrike" cap="none" normalizeH="0" baseline="-30000" smtClean="0">
                          <a:ln>
                            <a:noFill/>
                          </a:ln>
                          <a:solidFill>
                            <a:schemeClr val="tx1"/>
                          </a:solidFill>
                          <a:effectLst/>
                          <a:latin typeface="Times New Roman" pitchFamily="18" charset="0"/>
                          <a:cs typeface="Times New Roman" pitchFamily="18" charset="0"/>
                        </a:rPr>
                        <a:t>ср</a:t>
                      </a:r>
                      <a:endParaRPr kumimoji="0" lang="ru-RU" sz="15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12,997</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7,13</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5,96</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4,31</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2,56</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1,67</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0,595</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459780" name="Rectangle 4"/>
          <p:cNvSpPr>
            <a:spLocks noChangeArrowheads="1"/>
          </p:cNvSpPr>
          <p:nvPr/>
        </p:nvSpPr>
        <p:spPr bwMode="auto">
          <a:xfrm>
            <a:off x="214282" y="285728"/>
            <a:ext cx="8715436" cy="1190061"/>
          </a:xfrm>
          <a:prstGeom prst="rect">
            <a:avLst/>
          </a:prstGeom>
          <a:noFill/>
          <a:ln w="9525" algn="ctr">
            <a:noFill/>
            <a:miter lim="800000"/>
            <a:headEnd/>
            <a:tailEnd/>
          </a:ln>
          <a:effectLst/>
        </p:spPr>
        <p:txBody>
          <a:bodyPr wrap="square" lIns="81272" tIns="40636" rIns="81272" bIns="40636">
            <a:spAutoFit/>
          </a:bodyPr>
          <a:lstStyle/>
          <a:p>
            <a:pPr algn="ctr"/>
            <a:r>
              <a:rPr lang="ru-RU" sz="2400" dirty="0" smtClean="0">
                <a:solidFill>
                  <a:srgbClr val="002060"/>
                </a:solidFill>
                <a:latin typeface="Times New Roman" pitchFamily="18" charset="0"/>
                <a:cs typeface="Times New Roman" pitchFamily="18" charset="0"/>
              </a:rPr>
              <a:t>РЕЗУЛЬТАТЫ ИСПЫТАНИЯ СНЕЖНО-ЛЕДЯНЫХ ОБРАЗОВАНИЙ НА СДВИГ ПРИ ОБРАБОТКЕ ИХ ЖИДКИМИ РЕАГЕНТАМИ</a:t>
            </a:r>
            <a:endParaRPr lang="ru-RU" sz="2400" dirty="0">
              <a:solidFill>
                <a:srgbClr val="002060"/>
              </a:solidFill>
              <a:latin typeface="Times New Roman" pitchFamily="18" charset="0"/>
              <a:cs typeface="Times New Roman" pitchFamily="18" charset="0"/>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4510" name="Group 1422"/>
          <p:cNvGraphicFramePr>
            <a:graphicFrameLocks noGrp="1"/>
          </p:cNvGraphicFramePr>
          <p:nvPr>
            <p:ph sz="quarter" idx="1"/>
          </p:nvPr>
        </p:nvGraphicFramePr>
        <p:xfrm>
          <a:off x="548318" y="1714500"/>
          <a:ext cx="8046023" cy="3889830"/>
        </p:xfrm>
        <a:graphic>
          <a:graphicData uri="http://schemas.openxmlformats.org/drawingml/2006/table">
            <a:tbl>
              <a:tblPr/>
              <a:tblGrid>
                <a:gridCol w="1073789">
                  <a:extLst>
                    <a:ext uri="{9D8B030D-6E8A-4147-A177-3AD203B41FA5}">
                      <a16:colId xmlns:a16="http://schemas.microsoft.com/office/drawing/2014/main" val="20000"/>
                    </a:ext>
                  </a:extLst>
                </a:gridCol>
                <a:gridCol w="917894">
                  <a:extLst>
                    <a:ext uri="{9D8B030D-6E8A-4147-A177-3AD203B41FA5}">
                      <a16:colId xmlns:a16="http://schemas.microsoft.com/office/drawing/2014/main" val="20001"/>
                    </a:ext>
                  </a:extLst>
                </a:gridCol>
                <a:gridCol w="766032">
                  <a:extLst>
                    <a:ext uri="{9D8B030D-6E8A-4147-A177-3AD203B41FA5}">
                      <a16:colId xmlns:a16="http://schemas.microsoft.com/office/drawing/2014/main" val="20002"/>
                    </a:ext>
                  </a:extLst>
                </a:gridCol>
                <a:gridCol w="766032">
                  <a:extLst>
                    <a:ext uri="{9D8B030D-6E8A-4147-A177-3AD203B41FA5}">
                      <a16:colId xmlns:a16="http://schemas.microsoft.com/office/drawing/2014/main" val="20003"/>
                    </a:ext>
                  </a:extLst>
                </a:gridCol>
                <a:gridCol w="766032">
                  <a:extLst>
                    <a:ext uri="{9D8B030D-6E8A-4147-A177-3AD203B41FA5}">
                      <a16:colId xmlns:a16="http://schemas.microsoft.com/office/drawing/2014/main" val="20004"/>
                    </a:ext>
                  </a:extLst>
                </a:gridCol>
                <a:gridCol w="764688">
                  <a:extLst>
                    <a:ext uri="{9D8B030D-6E8A-4147-A177-3AD203B41FA5}">
                      <a16:colId xmlns:a16="http://schemas.microsoft.com/office/drawing/2014/main" val="20005"/>
                    </a:ext>
                  </a:extLst>
                </a:gridCol>
                <a:gridCol w="766032">
                  <a:extLst>
                    <a:ext uri="{9D8B030D-6E8A-4147-A177-3AD203B41FA5}">
                      <a16:colId xmlns:a16="http://schemas.microsoft.com/office/drawing/2014/main" val="20006"/>
                    </a:ext>
                  </a:extLst>
                </a:gridCol>
                <a:gridCol w="768720">
                  <a:extLst>
                    <a:ext uri="{9D8B030D-6E8A-4147-A177-3AD203B41FA5}">
                      <a16:colId xmlns:a16="http://schemas.microsoft.com/office/drawing/2014/main" val="20007"/>
                    </a:ext>
                  </a:extLst>
                </a:gridCol>
                <a:gridCol w="757968">
                  <a:extLst>
                    <a:ext uri="{9D8B030D-6E8A-4147-A177-3AD203B41FA5}">
                      <a16:colId xmlns:a16="http://schemas.microsoft.com/office/drawing/2014/main" val="20008"/>
                    </a:ext>
                  </a:extLst>
                </a:gridCol>
                <a:gridCol w="698836">
                  <a:extLst>
                    <a:ext uri="{9D8B030D-6E8A-4147-A177-3AD203B41FA5}">
                      <a16:colId xmlns:a16="http://schemas.microsoft.com/office/drawing/2014/main" val="20009"/>
                    </a:ext>
                  </a:extLst>
                </a:gridCol>
              </a:tblGrid>
              <a:tr h="290286">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chemeClr val="tx1"/>
                          </a:solidFill>
                          <a:effectLst/>
                          <a:latin typeface="Times New Roman" pitchFamily="18" charset="0"/>
                          <a:cs typeface="Times New Roman" pitchFamily="18" charset="0"/>
                        </a:rPr>
                        <a:t>1</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tx1"/>
                          </a:solidFill>
                          <a:effectLst/>
                          <a:latin typeface="Times New Roman" pitchFamily="18" charset="0"/>
                          <a:cs typeface="Times New Roman" pitchFamily="18" charset="0"/>
                        </a:rPr>
                        <a:t>2</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tx1"/>
                          </a:solidFill>
                          <a:effectLst/>
                          <a:latin typeface="Times New Roman" pitchFamily="18" charset="0"/>
                          <a:cs typeface="Times New Roman" pitchFamily="18" charset="0"/>
                        </a:rPr>
                        <a:t>3</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tx1"/>
                          </a:solidFill>
                          <a:effectLst/>
                          <a:latin typeface="Times New Roman" pitchFamily="18" charset="0"/>
                          <a:cs typeface="Times New Roman" pitchFamily="18" charset="0"/>
                        </a:rPr>
                        <a:t>4</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tx1"/>
                          </a:solidFill>
                          <a:effectLst/>
                          <a:latin typeface="Times New Roman" pitchFamily="18" charset="0"/>
                          <a:cs typeface="Times New Roman" pitchFamily="18" charset="0"/>
                        </a:rPr>
                        <a:t>5</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tx1"/>
                          </a:solidFill>
                          <a:effectLst/>
                          <a:latin typeface="Times New Roman" pitchFamily="18" charset="0"/>
                          <a:cs typeface="Times New Roman" pitchFamily="18" charset="0"/>
                        </a:rPr>
                        <a:t>6</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tx1"/>
                          </a:solidFill>
                          <a:effectLst/>
                          <a:latin typeface="Times New Roman" pitchFamily="18" charset="0"/>
                          <a:cs typeface="Times New Roman" pitchFamily="18" charset="0"/>
                        </a:rPr>
                        <a:t>7</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tx1"/>
                          </a:solidFill>
                          <a:effectLst/>
                          <a:latin typeface="Times New Roman" pitchFamily="18" charset="0"/>
                          <a:cs typeface="Times New Roman" pitchFamily="18" charset="0"/>
                        </a:rPr>
                        <a:t>8</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en-US" sz="17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17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99886">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150 мл/м</a:t>
                      </a:r>
                      <a:r>
                        <a:rPr kumimoji="0" lang="ru-RU" sz="1300" b="0" i="0" u="none" strike="noStrike" cap="none" normalizeH="0" baseline="30000" dirty="0" smtClean="0">
                          <a:ln>
                            <a:noFill/>
                          </a:ln>
                          <a:solidFill>
                            <a:schemeClr val="tx1"/>
                          </a:solidFill>
                          <a:effectLst/>
                          <a:latin typeface="Times New Roman" pitchFamily="18" charset="0"/>
                          <a:cs typeface="Times New Roman" pitchFamily="18" charset="0"/>
                        </a:rPr>
                        <a:t>2</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14, 20</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14,01</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12,93</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10,85</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7,12</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7,49</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6,90</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7,01</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5,94</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6,12</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5,87</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5,89</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4,33</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4,21</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4,30</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4,38</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2,58</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2,50</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2,51</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2,63</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1,74</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1,63</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1,64</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1,68</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0,60</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0,58</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0,58</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0,62</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3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30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0286">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err="1" smtClean="0">
                          <a:ln>
                            <a:noFill/>
                          </a:ln>
                          <a:solidFill>
                            <a:schemeClr val="tx1"/>
                          </a:solidFill>
                          <a:effectLst/>
                          <a:latin typeface="Times New Roman" pitchFamily="18" charset="0"/>
                          <a:cs typeface="Times New Roman" pitchFamily="18" charset="0"/>
                        </a:rPr>
                        <a:t>τ</a:t>
                      </a:r>
                      <a:r>
                        <a:rPr kumimoji="0" lang="ru-RU" sz="1300" b="0" i="0" u="none" strike="noStrike" cap="none" normalizeH="0" baseline="-30000" dirty="0" err="1" smtClean="0">
                          <a:ln>
                            <a:noFill/>
                          </a:ln>
                          <a:solidFill>
                            <a:schemeClr val="tx1"/>
                          </a:solidFill>
                          <a:effectLst/>
                          <a:latin typeface="Times New Roman" pitchFamily="18" charset="0"/>
                          <a:cs typeface="Times New Roman" pitchFamily="18" charset="0"/>
                        </a:rPr>
                        <a:t>ср</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12,997</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7,13</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5,96</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4,31</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2,56</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1,67</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0,595</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99886">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210 мл/м</a:t>
                      </a:r>
                      <a:r>
                        <a:rPr kumimoji="0" lang="ru-RU" sz="1300" b="0" i="0" u="none" strike="noStrike" cap="none" normalizeH="0" baseline="30000" dirty="0" smtClean="0">
                          <a:ln>
                            <a:noFill/>
                          </a:ln>
                          <a:solidFill>
                            <a:schemeClr val="tx1"/>
                          </a:solidFill>
                          <a:effectLst/>
                          <a:latin typeface="Times New Roman" pitchFamily="18" charset="0"/>
                          <a:cs typeface="Times New Roman" pitchFamily="18" charset="0"/>
                        </a:rPr>
                        <a:t>2</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10,08</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11,25</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14,06</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13,21</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6,13</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6,33</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6,05</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5,92</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4,21</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4,01</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3,96</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4,25</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2,57</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2,45</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2,41</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2,52</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0,89</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0,81</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0,79</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0,79</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3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30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0286">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err="1" smtClean="0">
                          <a:ln>
                            <a:noFill/>
                          </a:ln>
                          <a:solidFill>
                            <a:schemeClr val="tx1"/>
                          </a:solidFill>
                          <a:effectLst/>
                          <a:latin typeface="Times New Roman" pitchFamily="18" charset="0"/>
                          <a:cs typeface="Times New Roman" pitchFamily="18" charset="0"/>
                        </a:rPr>
                        <a:t>τ</a:t>
                      </a:r>
                      <a:r>
                        <a:rPr kumimoji="0" lang="ru-RU" sz="1300" b="0" i="0" u="none" strike="noStrike" cap="none" normalizeH="0" baseline="-30000" dirty="0" err="1" smtClean="0">
                          <a:ln>
                            <a:noFill/>
                          </a:ln>
                          <a:solidFill>
                            <a:schemeClr val="tx1"/>
                          </a:solidFill>
                          <a:effectLst/>
                          <a:latin typeface="Times New Roman" pitchFamily="18" charset="0"/>
                          <a:cs typeface="Times New Roman" pitchFamily="18" charset="0"/>
                        </a:rPr>
                        <a:t>ср</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12,15</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6,35</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4,11</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2,49</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0,82</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899886">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270 мл/м</a:t>
                      </a:r>
                      <a:r>
                        <a:rPr kumimoji="0" lang="ru-RU" sz="1300" b="0" i="0" u="none" strike="noStrike" cap="none" normalizeH="0" baseline="30000" dirty="0" smtClean="0">
                          <a:ln>
                            <a:noFill/>
                          </a:ln>
                          <a:solidFill>
                            <a:schemeClr val="tx1"/>
                          </a:solidFill>
                          <a:effectLst/>
                          <a:latin typeface="Times New Roman" pitchFamily="18" charset="0"/>
                          <a:cs typeface="Times New Roman" pitchFamily="18" charset="0"/>
                        </a:rPr>
                        <a:t>2</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12,29</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15,24</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10,23</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13,21</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282575"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6,03</a:t>
                      </a:r>
                    </a:p>
                    <a:p>
                      <a:pPr marL="385763" marR="0" lvl="0" indent="-282575"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6,21</a:t>
                      </a:r>
                    </a:p>
                    <a:p>
                      <a:pPr marL="385763" marR="0" lvl="0" indent="-282575"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6,45</a:t>
                      </a:r>
                    </a:p>
                    <a:p>
                      <a:pPr marL="385763" marR="0" lvl="0" indent="-282575"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6,00</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282575"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2,71</a:t>
                      </a:r>
                    </a:p>
                    <a:p>
                      <a:pPr marL="385763" marR="0" lvl="0" indent="-282575"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2,69</a:t>
                      </a:r>
                    </a:p>
                    <a:p>
                      <a:pPr marL="385763" marR="0" lvl="0" indent="-282575"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2,80</a:t>
                      </a:r>
                    </a:p>
                    <a:p>
                      <a:pPr marL="385763" marR="0" lvl="0" indent="-282575"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2,85</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282575"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0,55</a:t>
                      </a:r>
                    </a:p>
                    <a:p>
                      <a:pPr marL="385763" marR="0" lvl="0" indent="-282575"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0,61</a:t>
                      </a:r>
                    </a:p>
                    <a:p>
                      <a:pPr marL="385763" marR="0" lvl="0" indent="-282575"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0,61</a:t>
                      </a:r>
                    </a:p>
                    <a:p>
                      <a:pPr marL="385763" marR="0" lvl="0" indent="-282575"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0,62</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19314">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smtClean="0">
                          <a:ln>
                            <a:noFill/>
                          </a:ln>
                          <a:solidFill>
                            <a:schemeClr val="tx1"/>
                          </a:solidFill>
                          <a:effectLst/>
                          <a:latin typeface="Times New Roman" pitchFamily="18" charset="0"/>
                          <a:cs typeface="Times New Roman" pitchFamily="18" charset="0"/>
                        </a:rPr>
                        <a:t>τ</a:t>
                      </a:r>
                      <a:r>
                        <a:rPr kumimoji="0" lang="ru-RU" sz="1500" b="0" i="0" u="none" strike="noStrike" cap="none" normalizeH="0" baseline="-30000" smtClean="0">
                          <a:ln>
                            <a:noFill/>
                          </a:ln>
                          <a:solidFill>
                            <a:schemeClr val="tx1"/>
                          </a:solidFill>
                          <a:effectLst/>
                          <a:latin typeface="Times New Roman" pitchFamily="18" charset="0"/>
                          <a:cs typeface="Times New Roman" pitchFamily="18" charset="0"/>
                        </a:rPr>
                        <a:t>ср</a:t>
                      </a:r>
                      <a:endParaRPr kumimoji="0" lang="ru-RU" sz="15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12,74</a:t>
                      </a:r>
                      <a:endParaRPr kumimoji="0" lang="ru-RU" sz="17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6,17</a:t>
                      </a:r>
                      <a:endParaRPr kumimoji="0" lang="ru-RU" sz="1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2,76</a:t>
                      </a:r>
                      <a:endParaRPr kumimoji="0" lang="ru-RU" sz="1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0,60</a:t>
                      </a:r>
                      <a:endParaRPr kumimoji="0" lang="ru-RU" sz="1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462852" name="Rectangle 4"/>
          <p:cNvSpPr>
            <a:spLocks noChangeArrowheads="1"/>
          </p:cNvSpPr>
          <p:nvPr/>
        </p:nvSpPr>
        <p:spPr bwMode="auto">
          <a:xfrm>
            <a:off x="142844" y="110945"/>
            <a:ext cx="8715436" cy="1497838"/>
          </a:xfrm>
          <a:prstGeom prst="rect">
            <a:avLst/>
          </a:prstGeom>
          <a:noFill/>
          <a:ln w="9525" algn="ctr">
            <a:noFill/>
            <a:miter lim="800000"/>
            <a:headEnd/>
            <a:tailEnd/>
          </a:ln>
          <a:effectLst/>
        </p:spPr>
        <p:txBody>
          <a:bodyPr wrap="square" lIns="81272" tIns="40636" rIns="81272" bIns="40636" anchor="ctr">
            <a:spAutoFit/>
          </a:bodyPr>
          <a:lstStyle/>
          <a:p>
            <a:pPr algn="ctr"/>
            <a:r>
              <a:rPr lang="ru-RU" sz="2400" dirty="0" smtClean="0">
                <a:solidFill>
                  <a:srgbClr val="002060"/>
                </a:solidFill>
                <a:latin typeface="Times New Roman" pitchFamily="18" charset="0"/>
                <a:cs typeface="Times New Roman" pitchFamily="18" charset="0"/>
              </a:rPr>
              <a:t>РЕЗУЛЬТАТЫ ИСПЫТАНИЯ СНЕЖНО-ЛЕДЯНЫХ ОБРАЗОВАНИЙ НА СДВИГ ПРИ ОБРАБОТКЕ ИХ ЖИДКИМИ РЕАГЕНТАМИ</a:t>
            </a:r>
          </a:p>
          <a:p>
            <a:pPr algn="ctr"/>
            <a:r>
              <a:rPr lang="ru-RU" sz="2000" dirty="0" smtClean="0">
                <a:solidFill>
                  <a:srgbClr val="002060"/>
                </a:solidFill>
                <a:latin typeface="Times New Roman" pitchFamily="18" charset="0"/>
                <a:cs typeface="Times New Roman" pitchFamily="18" charset="0"/>
              </a:rPr>
              <a:t>(продолжение) </a:t>
            </a:r>
            <a:endParaRPr lang="ru-RU" sz="2000" dirty="0">
              <a:solidFill>
                <a:srgbClr val="002060"/>
              </a:solidFill>
              <a:latin typeface="Times New Roman" pitchFamily="18" charset="0"/>
              <a:cs typeface="Times New Roman" pitchFamily="18"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704850"/>
            <a:ext cx="8215370" cy="5653108"/>
          </a:xfrm>
        </p:spPr>
        <p:txBody>
          <a:bodyPr>
            <a:normAutofit fontScale="90000"/>
          </a:bodyPr>
          <a:lstStyle/>
          <a:p>
            <a:r>
              <a:rPr lang="ru-RU" sz="2000" dirty="0" smtClean="0">
                <a:solidFill>
                  <a:srgbClr val="C00000"/>
                </a:solidFill>
                <a:latin typeface="Times New Roman" pitchFamily="18" charset="0"/>
                <a:cs typeface="Times New Roman" pitchFamily="18" charset="0"/>
              </a:rPr>
              <a:t>Снижение силы смерзания снежно-ледяного образования над поверхностью покрытия зависит не только от плотности посыпки химического реагента, а также и продолжительности действия </a:t>
            </a:r>
            <a:r>
              <a:rPr lang="ru-RU" sz="2000" dirty="0" err="1" smtClean="0">
                <a:solidFill>
                  <a:srgbClr val="C00000"/>
                </a:solidFill>
                <a:latin typeface="Times New Roman" pitchFamily="18" charset="0"/>
                <a:cs typeface="Times New Roman" pitchFamily="18" charset="0"/>
              </a:rPr>
              <a:t>противогололедных</a:t>
            </a:r>
            <a:r>
              <a:rPr lang="ru-RU" sz="2000" dirty="0" smtClean="0">
                <a:solidFill>
                  <a:srgbClr val="C00000"/>
                </a:solidFill>
                <a:latin typeface="Times New Roman" pitchFamily="18" charset="0"/>
                <a:cs typeface="Times New Roman" pitchFamily="18" charset="0"/>
              </a:rPr>
              <a:t> растворов. </a:t>
            </a:r>
            <a:r>
              <a:rPr lang="ru-RU" sz="2000" dirty="0" smtClean="0">
                <a:solidFill>
                  <a:schemeClr val="tx1"/>
                </a:solidFill>
                <a:latin typeface="Times New Roman" pitchFamily="18" charset="0"/>
                <a:cs typeface="Times New Roman" pitchFamily="18" charset="0"/>
              </a:rPr>
              <a:t>Этот показатель в технологическом процессе называется </a:t>
            </a:r>
            <a:r>
              <a:rPr lang="ru-RU" sz="2000" i="1" dirty="0" smtClean="0">
                <a:solidFill>
                  <a:schemeClr val="tx1"/>
                </a:solidFill>
                <a:latin typeface="Times New Roman" pitchFamily="18" charset="0"/>
                <a:cs typeface="Times New Roman" pitchFamily="18" charset="0"/>
              </a:rPr>
              <a:t>выдержкой</a:t>
            </a:r>
            <a:r>
              <a:rPr lang="ru-RU" sz="2000" dirty="0" smtClean="0">
                <a:solidFill>
                  <a:schemeClr val="tx1"/>
                </a:solidFill>
                <a:latin typeface="Times New Roman" pitchFamily="18" charset="0"/>
                <a:cs typeface="Times New Roman" pitchFamily="18" charset="0"/>
              </a:rPr>
              <a:t> (это – технологический процесс), которая фиксирует  полное действие химических материалов. </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solidFill>
                  <a:srgbClr val="C00000"/>
                </a:solidFill>
                <a:latin typeface="Times New Roman" pitchFamily="18" charset="0"/>
                <a:cs typeface="Times New Roman" pitchFamily="18" charset="0"/>
              </a:rPr>
              <a:t>При плотности распределения р=30 мл/м</a:t>
            </a:r>
            <a:r>
              <a:rPr lang="ru-RU" sz="2000" baseline="30000" dirty="0" smtClean="0">
                <a:solidFill>
                  <a:srgbClr val="C00000"/>
                </a:solidFill>
                <a:latin typeface="Times New Roman" pitchFamily="18" charset="0"/>
                <a:cs typeface="Times New Roman" pitchFamily="18" charset="0"/>
              </a:rPr>
              <a:t>2</a:t>
            </a:r>
            <a:r>
              <a:rPr lang="ru-RU" sz="2000" dirty="0" smtClean="0">
                <a:solidFill>
                  <a:srgbClr val="C00000"/>
                </a:solidFill>
                <a:latin typeface="Times New Roman" pitchFamily="18" charset="0"/>
                <a:cs typeface="Times New Roman" pitchFamily="18" charset="0"/>
              </a:rPr>
              <a:t> влияние раствора на расплавлению снежного наката (р</a:t>
            </a:r>
            <a:r>
              <a:rPr lang="ru-RU" sz="2000" baseline="-25000" dirty="0" smtClean="0">
                <a:solidFill>
                  <a:srgbClr val="C00000"/>
                </a:solidFill>
                <a:latin typeface="Times New Roman" pitchFamily="18" charset="0"/>
                <a:cs typeface="Times New Roman" pitchFamily="18" charset="0"/>
              </a:rPr>
              <a:t>с</a:t>
            </a:r>
            <a:r>
              <a:rPr lang="ru-RU" sz="2000" dirty="0" smtClean="0">
                <a:solidFill>
                  <a:srgbClr val="C00000"/>
                </a:solidFill>
                <a:latin typeface="Times New Roman" pitchFamily="18" charset="0"/>
                <a:cs typeface="Times New Roman" pitchFamily="18" charset="0"/>
              </a:rPr>
              <a:t>=0,60-0,75 т/м</a:t>
            </a:r>
            <a:r>
              <a:rPr lang="ru-RU" sz="2000" baseline="30000" dirty="0" smtClean="0">
                <a:solidFill>
                  <a:srgbClr val="C00000"/>
                </a:solidFill>
                <a:latin typeface="Times New Roman" pitchFamily="18" charset="0"/>
                <a:cs typeface="Times New Roman" pitchFamily="18" charset="0"/>
              </a:rPr>
              <a:t>3</a:t>
            </a:r>
            <a:r>
              <a:rPr lang="ru-RU" sz="2000" dirty="0" smtClean="0">
                <a:solidFill>
                  <a:srgbClr val="C00000"/>
                </a:solidFill>
                <a:latin typeface="Times New Roman" pitchFamily="18" charset="0"/>
                <a:cs typeface="Times New Roman" pitchFamily="18" charset="0"/>
              </a:rPr>
              <a:t>) происходит очень медленно по сравнению с плотностью распределения р=90 мл/м</a:t>
            </a:r>
            <a:r>
              <a:rPr lang="ru-RU" sz="2000" baseline="30000" dirty="0" smtClean="0">
                <a:solidFill>
                  <a:srgbClr val="C00000"/>
                </a:solidFill>
                <a:latin typeface="Times New Roman" pitchFamily="18" charset="0"/>
                <a:cs typeface="Times New Roman" pitchFamily="18" charset="0"/>
              </a:rPr>
              <a:t>2</a:t>
            </a:r>
            <a:r>
              <a:rPr lang="ru-RU" sz="2000" dirty="0" smtClean="0">
                <a:solidFill>
                  <a:srgbClr val="C00000"/>
                </a:solidFill>
                <a:latin typeface="Times New Roman" pitchFamily="18" charset="0"/>
                <a:cs typeface="Times New Roman" pitchFamily="18" charset="0"/>
              </a:rPr>
              <a:t> и выше. </a:t>
            </a:r>
            <a:r>
              <a:rPr lang="ru-RU" sz="2000" dirty="0" smtClean="0">
                <a:solidFill>
                  <a:schemeClr val="tx1"/>
                </a:solidFill>
                <a:latin typeface="Times New Roman" pitchFamily="18" charset="0"/>
                <a:cs typeface="Times New Roman" pitchFamily="18" charset="0"/>
              </a:rPr>
              <a:t>Причем, плотность распределения чем ниже, тем ниже влияет химический реагент на снижение силы смерзания снежно-ледяного образования.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Например, при р=30 мл/м</a:t>
            </a:r>
            <a:r>
              <a:rPr lang="ru-RU" sz="2000" baseline="30000" dirty="0" smtClean="0">
                <a:solidFill>
                  <a:schemeClr val="tx1"/>
                </a:solidFill>
                <a:latin typeface="Times New Roman" pitchFamily="18" charset="0"/>
                <a:cs typeface="Times New Roman" pitchFamily="18" charset="0"/>
              </a:rPr>
              <a:t>2</a:t>
            </a:r>
            <a:r>
              <a:rPr lang="ru-RU" sz="2000" dirty="0" smtClean="0">
                <a:solidFill>
                  <a:schemeClr val="tx1"/>
                </a:solidFill>
                <a:latin typeface="Times New Roman" pitchFamily="18" charset="0"/>
                <a:cs typeface="Times New Roman" pitchFamily="18" charset="0"/>
              </a:rPr>
              <a:t> минимальное значения силы смерзания достигается </a:t>
            </a:r>
            <a:r>
              <a:rPr lang="ru-RU" sz="2000" dirty="0" err="1" smtClean="0">
                <a:solidFill>
                  <a:schemeClr val="tx1"/>
                </a:solidFill>
                <a:latin typeface="Times New Roman" pitchFamily="18" charset="0"/>
                <a:cs typeface="Times New Roman" pitchFamily="18" charset="0"/>
              </a:rPr>
              <a:t>τ</a:t>
            </a:r>
            <a:r>
              <a:rPr lang="ru-RU" sz="2000" dirty="0" smtClean="0">
                <a:solidFill>
                  <a:schemeClr val="tx1"/>
                </a:solidFill>
                <a:latin typeface="Times New Roman" pitchFamily="18" charset="0"/>
                <a:cs typeface="Times New Roman" pitchFamily="18" charset="0"/>
              </a:rPr>
              <a:t>=8,20-8,45 МПа в промежутке времени после распределения химического реагента </a:t>
            </a:r>
            <a:r>
              <a:rPr lang="en-US" sz="2000" dirty="0" smtClean="0">
                <a:solidFill>
                  <a:schemeClr val="tx1"/>
                </a:solidFill>
                <a:latin typeface="Times New Roman" pitchFamily="18" charset="0"/>
                <a:cs typeface="Times New Roman" pitchFamily="18" charset="0"/>
              </a:rPr>
              <a:t>t</a:t>
            </a:r>
            <a:r>
              <a:rPr lang="ru-RU" sz="2000" dirty="0" smtClean="0">
                <a:solidFill>
                  <a:schemeClr val="tx1"/>
                </a:solidFill>
                <a:latin typeface="Times New Roman" pitchFamily="18" charset="0"/>
                <a:cs typeface="Times New Roman" pitchFamily="18" charset="0"/>
              </a:rPr>
              <a:t>=100-140</a:t>
            </a:r>
            <a:r>
              <a:rPr lang="kk-KZ" sz="2000" dirty="0" smtClean="0">
                <a:solidFill>
                  <a:schemeClr val="tx1"/>
                </a:solidFill>
                <a:latin typeface="Times New Roman" pitchFamily="18" charset="0"/>
                <a:cs typeface="Times New Roman" pitchFamily="18" charset="0"/>
              </a:rPr>
              <a:t> мин</a:t>
            </a:r>
            <a:r>
              <a:rPr lang="ru-RU" sz="2000" i="1" dirty="0" smtClean="0">
                <a:solidFill>
                  <a:schemeClr val="tx1"/>
                </a:solidFill>
                <a:latin typeface="Times New Roman" pitchFamily="18" charset="0"/>
                <a:cs typeface="Times New Roman" pitchFamily="18" charset="0"/>
              </a:rPr>
              <a:t>. </a:t>
            </a:r>
            <a:r>
              <a:rPr lang="ru-RU" sz="2000" dirty="0" smtClean="0">
                <a:solidFill>
                  <a:schemeClr val="tx1"/>
                </a:solidFill>
                <a:latin typeface="Times New Roman" pitchFamily="18" charset="0"/>
                <a:cs typeface="Times New Roman" pitchFamily="18" charset="0"/>
              </a:rPr>
              <a:t>Далее его действия, как отмечено выше, могут вызвать отрицательный эффект, т.е. растворившийся слой льда снова могут преобразоваться на прочную ледяную корку. Отсюда видно, что  такая концентрация раствора при большой толщине (свыше 3 мм) снежно-ледяного наката и с малой плотностью (в пределах до 90 мл/м</a:t>
            </a:r>
            <a:r>
              <a:rPr lang="ru-RU" sz="2000" baseline="30000" dirty="0" smtClean="0">
                <a:solidFill>
                  <a:schemeClr val="tx1"/>
                </a:solidFill>
                <a:latin typeface="Times New Roman" pitchFamily="18" charset="0"/>
                <a:cs typeface="Times New Roman" pitchFamily="18" charset="0"/>
              </a:rPr>
              <a:t>2</a:t>
            </a:r>
            <a:r>
              <a:rPr lang="ru-RU" sz="2000" dirty="0" smtClean="0">
                <a:solidFill>
                  <a:schemeClr val="tx1"/>
                </a:solidFill>
                <a:latin typeface="Times New Roman" pitchFamily="18" charset="0"/>
                <a:cs typeface="Times New Roman" pitchFamily="18" charset="0"/>
              </a:rPr>
              <a:t>) распределения не может полностью его растворит или разрушить силу смерзания, а при  </a:t>
            </a:r>
            <a:r>
              <a:rPr lang="kk-KZ" sz="2000" dirty="0" smtClean="0">
                <a:solidFill>
                  <a:schemeClr val="tx1"/>
                </a:solidFill>
                <a:latin typeface="Times New Roman" pitchFamily="18" charset="0"/>
                <a:cs typeface="Times New Roman" pitchFamily="18" charset="0"/>
              </a:rPr>
              <a:t>при </a:t>
            </a:r>
            <a:r>
              <a:rPr lang="ru-RU" sz="2000" dirty="0" smtClean="0">
                <a:solidFill>
                  <a:schemeClr val="tx1"/>
                </a:solidFill>
                <a:latin typeface="Times New Roman" pitchFamily="18" charset="0"/>
                <a:cs typeface="Times New Roman" pitchFamily="18" charset="0"/>
              </a:rPr>
              <a:t>р=90 мл/м</a:t>
            </a:r>
            <a:r>
              <a:rPr lang="ru-RU" sz="2000" baseline="30000" dirty="0" smtClean="0">
                <a:solidFill>
                  <a:schemeClr val="tx1"/>
                </a:solidFill>
                <a:latin typeface="Times New Roman" pitchFamily="18" charset="0"/>
                <a:cs typeface="Times New Roman" pitchFamily="18" charset="0"/>
              </a:rPr>
              <a:t>2</a:t>
            </a:r>
            <a:r>
              <a:rPr lang="ru-RU" sz="2000" dirty="0" smtClean="0">
                <a:solidFill>
                  <a:schemeClr val="tx1"/>
                </a:solidFill>
                <a:latin typeface="Times New Roman" pitchFamily="18" charset="0"/>
                <a:cs typeface="Times New Roman" pitchFamily="18" charset="0"/>
              </a:rPr>
              <a:t> этот показатель </a:t>
            </a:r>
            <a:r>
              <a:rPr lang="ru-RU" sz="2000" i="1" dirty="0" smtClean="0">
                <a:solidFill>
                  <a:schemeClr val="tx1"/>
                </a:solidFill>
                <a:latin typeface="Times New Roman" pitchFamily="18" charset="0"/>
                <a:cs typeface="Times New Roman" pitchFamily="18" charset="0"/>
              </a:rPr>
              <a:t>(</a:t>
            </a:r>
            <a:r>
              <a:rPr lang="ru-RU" sz="2000" i="1" dirty="0" err="1" smtClean="0">
                <a:solidFill>
                  <a:schemeClr val="tx1"/>
                </a:solidFill>
                <a:latin typeface="Times New Roman" pitchFamily="18" charset="0"/>
                <a:cs typeface="Times New Roman" pitchFamily="18" charset="0"/>
              </a:rPr>
              <a:t>τ</a:t>
            </a:r>
            <a:r>
              <a:rPr lang="ru-RU" sz="2000" i="1" dirty="0" smtClean="0">
                <a:solidFill>
                  <a:schemeClr val="tx1"/>
                </a:solidFill>
                <a:latin typeface="Times New Roman" pitchFamily="18" charset="0"/>
                <a:cs typeface="Times New Roman" pitchFamily="18" charset="0"/>
              </a:rPr>
              <a:t>)</a:t>
            </a:r>
            <a:r>
              <a:rPr lang="ru-RU" sz="2000" dirty="0" smtClean="0">
                <a:solidFill>
                  <a:schemeClr val="tx1"/>
                </a:solidFill>
                <a:latin typeface="Times New Roman" pitchFamily="18" charset="0"/>
                <a:cs typeface="Times New Roman" pitchFamily="18" charset="0"/>
              </a:rPr>
              <a:t> могут снижается до     3,5-4 МПа в промежутке времени 150-165 мин. </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Rectangle 2"/>
          <p:cNvSpPr>
            <a:spLocks noGrp="1" noChangeArrowheads="1"/>
          </p:cNvSpPr>
          <p:nvPr>
            <p:ph type="title"/>
          </p:nvPr>
        </p:nvSpPr>
        <p:spPr>
          <a:xfrm>
            <a:off x="428596" y="714356"/>
            <a:ext cx="8215370" cy="843247"/>
          </a:xfrm>
        </p:spPr>
        <p:txBody>
          <a:bodyPr tIns="40636">
            <a:noAutofit/>
          </a:bodyPr>
          <a:lstStyle/>
          <a:p>
            <a:pPr algn="ctr"/>
            <a:r>
              <a:rPr lang="ru-RU" sz="2000" b="1" dirty="0" smtClean="0">
                <a:solidFill>
                  <a:srgbClr val="002060"/>
                </a:solidFill>
                <a:latin typeface="Times New Roman" pitchFamily="18" charset="0"/>
                <a:cs typeface="Times New Roman" pitchFamily="18" charset="0"/>
              </a:rPr>
              <a:t>Результаты полевых экспериментальных испытаний при определении плотности распределения с использованием универсального </a:t>
            </a:r>
            <a:r>
              <a:rPr lang="ru-RU" sz="2000" b="1" dirty="0" err="1" smtClean="0">
                <a:solidFill>
                  <a:srgbClr val="002060"/>
                </a:solidFill>
                <a:latin typeface="Times New Roman" pitchFamily="18" charset="0"/>
                <a:cs typeface="Times New Roman" pitchFamily="18" charset="0"/>
              </a:rPr>
              <a:t>пескоразбрасывателя</a:t>
            </a:r>
            <a:r>
              <a:rPr lang="ru-RU" sz="2000" b="1" dirty="0" smtClean="0">
                <a:solidFill>
                  <a:srgbClr val="002060"/>
                </a:solidFill>
                <a:latin typeface="Times New Roman" pitchFamily="18" charset="0"/>
                <a:cs typeface="Times New Roman" pitchFamily="18" charset="0"/>
              </a:rPr>
              <a:t> </a:t>
            </a:r>
            <a:r>
              <a:rPr lang="ru-RU" sz="2000" b="1" dirty="0" err="1" smtClean="0">
                <a:solidFill>
                  <a:srgbClr val="002060"/>
                </a:solidFill>
                <a:latin typeface="Times New Roman" pitchFamily="18" charset="0"/>
                <a:cs typeface="Times New Roman" pitchFamily="18" charset="0"/>
              </a:rPr>
              <a:t>Рено</a:t>
            </a:r>
            <a:r>
              <a:rPr lang="ru-RU" sz="2000" b="1" dirty="0" smtClean="0">
                <a:solidFill>
                  <a:srgbClr val="002060"/>
                </a:solidFill>
                <a:latin typeface="Times New Roman" pitchFamily="18" charset="0"/>
                <a:cs typeface="Times New Roman" pitchFamily="18" charset="0"/>
              </a:rPr>
              <a:t> и передвижной лабораторной установки </a:t>
            </a:r>
            <a:endParaRPr lang="ru-RU" sz="2000" b="1" dirty="0">
              <a:solidFill>
                <a:srgbClr val="002060"/>
              </a:solidFill>
              <a:latin typeface="Times New Roman" pitchFamily="18" charset="0"/>
              <a:cs typeface="Times New Roman" pitchFamily="18" charset="0"/>
            </a:endParaRPr>
          </a:p>
        </p:txBody>
      </p:sp>
      <p:sp>
        <p:nvSpPr>
          <p:cNvPr id="462034" name="Line 210"/>
          <p:cNvSpPr>
            <a:spLocks noChangeShapeType="1"/>
          </p:cNvSpPr>
          <p:nvPr/>
        </p:nvSpPr>
        <p:spPr bwMode="auto">
          <a:xfrm>
            <a:off x="3486116" y="524631"/>
            <a:ext cx="0" cy="0"/>
          </a:xfrm>
          <a:prstGeom prst="line">
            <a:avLst/>
          </a:prstGeom>
          <a:noFill/>
          <a:ln w="12700" cap="rnd">
            <a:solidFill>
              <a:srgbClr val="000000"/>
            </a:solidFill>
            <a:round/>
            <a:headEnd/>
            <a:tailEnd/>
          </a:ln>
          <a:effectLst/>
        </p:spPr>
        <p:txBody>
          <a:bodyPr lIns="81272" tIns="40636" rIns="81272" bIns="40636"/>
          <a:lstStyle/>
          <a:p>
            <a:endParaRPr lang="ru-RU"/>
          </a:p>
        </p:txBody>
      </p:sp>
      <p:graphicFrame>
        <p:nvGraphicFramePr>
          <p:cNvPr id="6" name="Таблица 5"/>
          <p:cNvGraphicFramePr>
            <a:graphicFrameLocks noGrp="1"/>
          </p:cNvGraphicFramePr>
          <p:nvPr/>
        </p:nvGraphicFramePr>
        <p:xfrm>
          <a:off x="428596" y="1785926"/>
          <a:ext cx="8286810" cy="4357713"/>
        </p:xfrm>
        <a:graphic>
          <a:graphicData uri="http://schemas.openxmlformats.org/drawingml/2006/table">
            <a:tbl>
              <a:tblPr/>
              <a:tblGrid>
                <a:gridCol w="464488">
                  <a:extLst>
                    <a:ext uri="{9D8B030D-6E8A-4147-A177-3AD203B41FA5}">
                      <a16:colId xmlns:a16="http://schemas.microsoft.com/office/drawing/2014/main" val="20000"/>
                    </a:ext>
                  </a:extLst>
                </a:gridCol>
                <a:gridCol w="452912">
                  <a:extLst>
                    <a:ext uri="{9D8B030D-6E8A-4147-A177-3AD203B41FA5}">
                      <a16:colId xmlns:a16="http://schemas.microsoft.com/office/drawing/2014/main" val="20001"/>
                    </a:ext>
                  </a:extLst>
                </a:gridCol>
                <a:gridCol w="543497">
                  <a:extLst>
                    <a:ext uri="{9D8B030D-6E8A-4147-A177-3AD203B41FA5}">
                      <a16:colId xmlns:a16="http://schemas.microsoft.com/office/drawing/2014/main" val="20002"/>
                    </a:ext>
                  </a:extLst>
                </a:gridCol>
                <a:gridCol w="543497">
                  <a:extLst>
                    <a:ext uri="{9D8B030D-6E8A-4147-A177-3AD203B41FA5}">
                      <a16:colId xmlns:a16="http://schemas.microsoft.com/office/drawing/2014/main" val="20003"/>
                    </a:ext>
                  </a:extLst>
                </a:gridCol>
                <a:gridCol w="543497">
                  <a:extLst>
                    <a:ext uri="{9D8B030D-6E8A-4147-A177-3AD203B41FA5}">
                      <a16:colId xmlns:a16="http://schemas.microsoft.com/office/drawing/2014/main" val="20004"/>
                    </a:ext>
                  </a:extLst>
                </a:gridCol>
                <a:gridCol w="543497">
                  <a:extLst>
                    <a:ext uri="{9D8B030D-6E8A-4147-A177-3AD203B41FA5}">
                      <a16:colId xmlns:a16="http://schemas.microsoft.com/office/drawing/2014/main" val="20005"/>
                    </a:ext>
                  </a:extLst>
                </a:gridCol>
                <a:gridCol w="457442">
                  <a:extLst>
                    <a:ext uri="{9D8B030D-6E8A-4147-A177-3AD203B41FA5}">
                      <a16:colId xmlns:a16="http://schemas.microsoft.com/office/drawing/2014/main" val="20006"/>
                    </a:ext>
                  </a:extLst>
                </a:gridCol>
                <a:gridCol w="457442">
                  <a:extLst>
                    <a:ext uri="{9D8B030D-6E8A-4147-A177-3AD203B41FA5}">
                      <a16:colId xmlns:a16="http://schemas.microsoft.com/office/drawing/2014/main" val="20007"/>
                    </a:ext>
                  </a:extLst>
                </a:gridCol>
                <a:gridCol w="543497">
                  <a:extLst>
                    <a:ext uri="{9D8B030D-6E8A-4147-A177-3AD203B41FA5}">
                      <a16:colId xmlns:a16="http://schemas.microsoft.com/office/drawing/2014/main" val="20008"/>
                    </a:ext>
                  </a:extLst>
                </a:gridCol>
                <a:gridCol w="543497">
                  <a:extLst>
                    <a:ext uri="{9D8B030D-6E8A-4147-A177-3AD203B41FA5}">
                      <a16:colId xmlns:a16="http://schemas.microsoft.com/office/drawing/2014/main" val="20009"/>
                    </a:ext>
                  </a:extLst>
                </a:gridCol>
                <a:gridCol w="439829">
                  <a:extLst>
                    <a:ext uri="{9D8B030D-6E8A-4147-A177-3AD203B41FA5}">
                      <a16:colId xmlns:a16="http://schemas.microsoft.com/office/drawing/2014/main" val="20010"/>
                    </a:ext>
                  </a:extLst>
                </a:gridCol>
                <a:gridCol w="543497">
                  <a:extLst>
                    <a:ext uri="{9D8B030D-6E8A-4147-A177-3AD203B41FA5}">
                      <a16:colId xmlns:a16="http://schemas.microsoft.com/office/drawing/2014/main" val="20011"/>
                    </a:ext>
                  </a:extLst>
                </a:gridCol>
                <a:gridCol w="543497">
                  <a:extLst>
                    <a:ext uri="{9D8B030D-6E8A-4147-A177-3AD203B41FA5}">
                      <a16:colId xmlns:a16="http://schemas.microsoft.com/office/drawing/2014/main" val="20012"/>
                    </a:ext>
                  </a:extLst>
                </a:gridCol>
                <a:gridCol w="543497">
                  <a:extLst>
                    <a:ext uri="{9D8B030D-6E8A-4147-A177-3AD203B41FA5}">
                      <a16:colId xmlns:a16="http://schemas.microsoft.com/office/drawing/2014/main" val="20013"/>
                    </a:ext>
                  </a:extLst>
                </a:gridCol>
                <a:gridCol w="561612">
                  <a:extLst>
                    <a:ext uri="{9D8B030D-6E8A-4147-A177-3AD203B41FA5}">
                      <a16:colId xmlns:a16="http://schemas.microsoft.com/office/drawing/2014/main" val="20014"/>
                    </a:ext>
                  </a:extLst>
                </a:gridCol>
                <a:gridCol w="561612">
                  <a:extLst>
                    <a:ext uri="{9D8B030D-6E8A-4147-A177-3AD203B41FA5}">
                      <a16:colId xmlns:a16="http://schemas.microsoft.com/office/drawing/2014/main" val="20015"/>
                    </a:ext>
                  </a:extLst>
                </a:gridCol>
              </a:tblGrid>
              <a:tr h="512672">
                <a:tc rowSpan="3">
                  <a:txBody>
                    <a:bodyPr/>
                    <a:lstStyle/>
                    <a:p>
                      <a:pPr algn="ctr">
                        <a:lnSpc>
                          <a:spcPct val="115000"/>
                        </a:lnSpc>
                        <a:spcAft>
                          <a:spcPts val="0"/>
                        </a:spcAft>
                      </a:pPr>
                      <a:endParaRPr lang="ru-RU" sz="1200" dirty="0">
                        <a:latin typeface="Calibri"/>
                        <a:ea typeface="Calibri"/>
                        <a:cs typeface="Times New Roman"/>
                      </a:endParaRPr>
                    </a:p>
                    <a:p>
                      <a:pPr algn="ctr">
                        <a:lnSpc>
                          <a:spcPct val="115000"/>
                        </a:lnSpc>
                        <a:spcAft>
                          <a:spcPts val="0"/>
                        </a:spcAft>
                      </a:pPr>
                      <a:r>
                        <a:rPr lang="ru-RU" sz="1200" b="1" dirty="0">
                          <a:latin typeface="Times New Roman"/>
                          <a:ea typeface="Calibri"/>
                          <a:cs typeface="Times New Roman"/>
                        </a:rPr>
                        <a:t>№ </a:t>
                      </a:r>
                      <a:r>
                        <a:rPr lang="ru-RU" sz="1200" b="1" dirty="0" err="1" smtClean="0">
                          <a:latin typeface="Times New Roman"/>
                          <a:ea typeface="Calibri"/>
                          <a:cs typeface="Times New Roman"/>
                        </a:rPr>
                        <a:t>ис-пы-та-ния</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algn="ctr">
                        <a:lnSpc>
                          <a:spcPct val="115000"/>
                        </a:lnSpc>
                        <a:spcAft>
                          <a:spcPts val="0"/>
                        </a:spcAft>
                      </a:pPr>
                      <a:r>
                        <a:rPr lang="ru-RU" sz="1200" b="1" dirty="0">
                          <a:latin typeface="Times New Roman"/>
                          <a:ea typeface="Calibri"/>
                          <a:cs typeface="Times New Roman"/>
                        </a:rPr>
                        <a:t>С использованием универсального </a:t>
                      </a:r>
                      <a:r>
                        <a:rPr lang="ru-RU" sz="1200" b="1" dirty="0" err="1">
                          <a:latin typeface="Times New Roman"/>
                          <a:ea typeface="Calibri"/>
                          <a:cs typeface="Times New Roman"/>
                        </a:rPr>
                        <a:t>пескоразбрасывателя</a:t>
                      </a:r>
                      <a:r>
                        <a:rPr lang="ru-RU" sz="1200" b="1" dirty="0">
                          <a:latin typeface="Times New Roman"/>
                          <a:ea typeface="Calibri"/>
                          <a:cs typeface="Times New Roman"/>
                        </a:rPr>
                        <a:t> </a:t>
                      </a:r>
                      <a:r>
                        <a:rPr lang="ru-RU" sz="1200" b="1" dirty="0" err="1">
                          <a:latin typeface="Times New Roman"/>
                          <a:ea typeface="Calibri"/>
                          <a:cs typeface="Times New Roman"/>
                        </a:rPr>
                        <a:t>Рено</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a:lnSpc>
                          <a:spcPct val="115000"/>
                        </a:lnSpc>
                        <a:spcAft>
                          <a:spcPts val="0"/>
                        </a:spcAft>
                      </a:pPr>
                      <a:r>
                        <a:rPr lang="ru-RU" sz="1200" b="1">
                          <a:latin typeface="Times New Roman"/>
                          <a:ea typeface="Calibri"/>
                          <a:cs typeface="Times New Roman"/>
                        </a:rPr>
                        <a:t>С использованием передвижной лабораторной установки АО «КаздорНИИ»</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512672">
                <a:tc vMerge="1">
                  <a:txBody>
                    <a:bodyPr/>
                    <a:lstStyle/>
                    <a:p>
                      <a:endParaRPr lang="ru-RU"/>
                    </a:p>
                  </a:txBody>
                  <a:tcPr/>
                </a:tc>
                <a:tc gridSpan="4">
                  <a:txBody>
                    <a:bodyPr/>
                    <a:lstStyle/>
                    <a:p>
                      <a:pPr algn="ctr">
                        <a:lnSpc>
                          <a:spcPct val="115000"/>
                        </a:lnSpc>
                        <a:spcAft>
                          <a:spcPts val="0"/>
                        </a:spcAft>
                      </a:pPr>
                      <a:r>
                        <a:rPr lang="ru-RU" sz="1200" b="1">
                          <a:latin typeface="Times New Roman"/>
                          <a:ea typeface="Calibri"/>
                          <a:cs typeface="Times New Roman"/>
                        </a:rPr>
                        <a:t>Исходные данные</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algn="ctr">
                        <a:lnSpc>
                          <a:spcPct val="115000"/>
                        </a:lnSpc>
                        <a:spcAft>
                          <a:spcPts val="0"/>
                        </a:spcAft>
                      </a:pPr>
                      <a:r>
                        <a:rPr lang="ru-RU" sz="1200" b="1">
                          <a:latin typeface="Times New Roman"/>
                          <a:ea typeface="Calibri"/>
                          <a:cs typeface="Times New Roman"/>
                        </a:rPr>
                        <a:t>Расчетные показатели</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gridSpan="4">
                  <a:txBody>
                    <a:bodyPr/>
                    <a:lstStyle/>
                    <a:p>
                      <a:pPr algn="ctr">
                        <a:lnSpc>
                          <a:spcPct val="115000"/>
                        </a:lnSpc>
                        <a:spcAft>
                          <a:spcPts val="0"/>
                        </a:spcAft>
                      </a:pPr>
                      <a:r>
                        <a:rPr lang="ru-RU" sz="1200" b="1" dirty="0">
                          <a:latin typeface="Times New Roman"/>
                          <a:ea typeface="Calibri"/>
                          <a:cs typeface="Times New Roman"/>
                        </a:rPr>
                        <a:t>Исходные данные</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a:lnSpc>
                          <a:spcPct val="115000"/>
                        </a:lnSpc>
                        <a:spcAft>
                          <a:spcPts val="0"/>
                        </a:spcAft>
                      </a:pPr>
                      <a:r>
                        <a:rPr lang="ru-RU" sz="1200" b="1">
                          <a:latin typeface="Times New Roman"/>
                          <a:ea typeface="Calibri"/>
                          <a:cs typeface="Times New Roman"/>
                        </a:rPr>
                        <a:t>Расчетные показатели</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1"/>
                  </a:ext>
                </a:extLst>
              </a:tr>
              <a:tr h="769009">
                <a:tc vMerge="1">
                  <a:txBody>
                    <a:bodyPr/>
                    <a:lstStyle/>
                    <a:p>
                      <a:endParaRPr lang="ru-RU"/>
                    </a:p>
                  </a:txBody>
                  <a:tcPr/>
                </a:tc>
                <a:tc>
                  <a:txBody>
                    <a:bodyPr/>
                    <a:lstStyle/>
                    <a:p>
                      <a:pPr algn="ctr">
                        <a:lnSpc>
                          <a:spcPct val="115000"/>
                        </a:lnSpc>
                        <a:spcAft>
                          <a:spcPts val="0"/>
                        </a:spcAft>
                      </a:pPr>
                      <a:r>
                        <a:rPr lang="ru-RU" sz="1200" b="1" i="1" dirty="0" err="1">
                          <a:latin typeface="Times New Roman"/>
                          <a:ea typeface="Calibri"/>
                          <a:cs typeface="Times New Roman"/>
                        </a:rPr>
                        <a:t>q</a:t>
                      </a:r>
                      <a:r>
                        <a:rPr lang="ru-RU" sz="1200" b="1" i="1" baseline="-25000" dirty="0" err="1">
                          <a:latin typeface="Times New Roman"/>
                          <a:ea typeface="Calibri"/>
                          <a:cs typeface="Times New Roman"/>
                        </a:rPr>
                        <a:t>б</a:t>
                      </a:r>
                      <a:r>
                        <a:rPr lang="ru-RU" sz="1200" b="1" dirty="0">
                          <a:latin typeface="Times New Roman"/>
                          <a:ea typeface="Calibri"/>
                          <a:cs typeface="Times New Roman"/>
                        </a:rPr>
                        <a:t>,</a:t>
                      </a:r>
                      <a:endParaRPr lang="ru-RU" sz="1200" dirty="0">
                        <a:latin typeface="Calibri"/>
                        <a:ea typeface="Calibri"/>
                        <a:cs typeface="Times New Roman"/>
                      </a:endParaRPr>
                    </a:p>
                    <a:p>
                      <a:pPr algn="ctr">
                        <a:lnSpc>
                          <a:spcPct val="115000"/>
                        </a:lnSpc>
                        <a:spcAft>
                          <a:spcPts val="0"/>
                        </a:spcAft>
                      </a:pPr>
                      <a:r>
                        <a:rPr lang="ru-RU" sz="1200" b="1" dirty="0">
                          <a:latin typeface="Times New Roman"/>
                          <a:ea typeface="Calibri"/>
                          <a:cs typeface="Times New Roman"/>
                        </a:rPr>
                        <a:t>л</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a:latin typeface="Times New Roman"/>
                          <a:ea typeface="Calibri"/>
                          <a:cs typeface="Times New Roman"/>
                        </a:rPr>
                        <a:t>ℓ</a:t>
                      </a:r>
                      <a:r>
                        <a:rPr lang="ru-RU" sz="1200" b="1" i="1" baseline="-25000">
                          <a:latin typeface="Times New Roman"/>
                          <a:ea typeface="Calibri"/>
                          <a:cs typeface="Times New Roman"/>
                        </a:rPr>
                        <a:t>о.п.,</a:t>
                      </a:r>
                      <a:r>
                        <a:rPr lang="ru-RU" sz="1200" b="1" baseline="-25000">
                          <a:latin typeface="Times New Roman"/>
                          <a:ea typeface="Calibri"/>
                          <a:cs typeface="Times New Roman"/>
                        </a:rPr>
                        <a:t> </a:t>
                      </a:r>
                      <a:r>
                        <a:rPr lang="ru-RU" sz="1200" b="1">
                          <a:latin typeface="Times New Roman"/>
                          <a:ea typeface="Calibri"/>
                          <a:cs typeface="Times New Roman"/>
                        </a:rPr>
                        <a:t>м</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a:latin typeface="Times New Roman"/>
                          <a:ea typeface="Calibri"/>
                          <a:cs typeface="Times New Roman"/>
                        </a:rPr>
                        <a:t>t</a:t>
                      </a:r>
                      <a:r>
                        <a:rPr lang="ru-RU" sz="1200" b="1" i="1" baseline="-25000">
                          <a:latin typeface="Times New Roman"/>
                          <a:ea typeface="Calibri"/>
                          <a:cs typeface="Times New Roman"/>
                        </a:rPr>
                        <a:t>п</a:t>
                      </a:r>
                      <a:r>
                        <a:rPr lang="ru-RU" sz="1200" b="1">
                          <a:latin typeface="Times New Roman"/>
                          <a:ea typeface="Calibri"/>
                          <a:cs typeface="Times New Roman"/>
                        </a:rPr>
                        <a:t>, мин</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dirty="0" err="1">
                          <a:latin typeface="Times New Roman"/>
                          <a:ea typeface="Calibri"/>
                          <a:cs typeface="Times New Roman"/>
                        </a:rPr>
                        <a:t>в</a:t>
                      </a:r>
                      <a:r>
                        <a:rPr lang="ru-RU" sz="1200" b="1" i="1" baseline="-25000" dirty="0" err="1">
                          <a:latin typeface="Times New Roman"/>
                          <a:ea typeface="Calibri"/>
                          <a:cs typeface="Times New Roman"/>
                        </a:rPr>
                        <a:t>п</a:t>
                      </a:r>
                      <a:r>
                        <a:rPr lang="ru-RU" sz="1200" b="1" i="1" dirty="0">
                          <a:latin typeface="Times New Roman"/>
                          <a:ea typeface="Calibri"/>
                          <a:cs typeface="Times New Roman"/>
                        </a:rPr>
                        <a:t>,</a:t>
                      </a:r>
                      <a:r>
                        <a:rPr lang="ru-RU" sz="1200" b="1" dirty="0">
                          <a:latin typeface="Times New Roman"/>
                          <a:ea typeface="Calibri"/>
                          <a:cs typeface="Times New Roman"/>
                        </a:rPr>
                        <a:t> м</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a:latin typeface="Times New Roman"/>
                          <a:ea typeface="Calibri"/>
                          <a:cs typeface="Times New Roman"/>
                        </a:rPr>
                        <a:t>S</a:t>
                      </a:r>
                      <a:r>
                        <a:rPr lang="ru-RU" sz="1200" b="1" i="1" baseline="-25000">
                          <a:latin typeface="Times New Roman"/>
                          <a:ea typeface="Calibri"/>
                          <a:cs typeface="Times New Roman"/>
                        </a:rPr>
                        <a:t>о.п</a:t>
                      </a:r>
                      <a:r>
                        <a:rPr lang="ru-RU" sz="1200" b="1" i="1">
                          <a:latin typeface="Times New Roman"/>
                          <a:ea typeface="Calibri"/>
                          <a:cs typeface="Times New Roman"/>
                        </a:rPr>
                        <a:t>.,</a:t>
                      </a:r>
                      <a:endParaRPr lang="ru-RU" sz="1200">
                        <a:latin typeface="Calibri"/>
                        <a:ea typeface="Calibri"/>
                        <a:cs typeface="Times New Roman"/>
                      </a:endParaRPr>
                    </a:p>
                    <a:p>
                      <a:pPr algn="ctr">
                        <a:lnSpc>
                          <a:spcPct val="115000"/>
                        </a:lnSpc>
                        <a:spcAft>
                          <a:spcPts val="0"/>
                        </a:spcAft>
                      </a:pPr>
                      <a:r>
                        <a:rPr lang="ru-RU" sz="1200" b="1">
                          <a:latin typeface="Times New Roman"/>
                          <a:ea typeface="Calibri"/>
                          <a:cs typeface="Times New Roman"/>
                        </a:rPr>
                        <a:t>м</a:t>
                      </a:r>
                      <a:r>
                        <a:rPr lang="ru-RU" sz="1200" b="1" baseline="30000">
                          <a:latin typeface="Times New Roman"/>
                          <a:ea typeface="Calibri"/>
                          <a:cs typeface="Times New Roman"/>
                        </a:rPr>
                        <a:t>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a:latin typeface="Times New Roman"/>
                          <a:ea typeface="Calibri"/>
                          <a:cs typeface="Times New Roman"/>
                        </a:rPr>
                        <a:t>V</a:t>
                      </a:r>
                      <a:r>
                        <a:rPr lang="ru-RU" sz="1200" b="1" i="1" baseline="-25000">
                          <a:latin typeface="Times New Roman"/>
                          <a:ea typeface="Calibri"/>
                          <a:cs typeface="Times New Roman"/>
                        </a:rPr>
                        <a:t>р</a:t>
                      </a:r>
                      <a:r>
                        <a:rPr lang="ru-RU" sz="1200" b="1">
                          <a:latin typeface="Times New Roman"/>
                          <a:ea typeface="Calibri"/>
                          <a:cs typeface="Times New Roman"/>
                        </a:rPr>
                        <a:t>, км/ч</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a:latin typeface="Times New Roman"/>
                          <a:ea typeface="Calibri"/>
                          <a:cs typeface="Times New Roman"/>
                        </a:rPr>
                        <a:t>q</a:t>
                      </a:r>
                      <a:r>
                        <a:rPr lang="ru-RU" sz="1200" b="1" i="1" baseline="-25000">
                          <a:latin typeface="Times New Roman"/>
                          <a:ea typeface="Calibri"/>
                          <a:cs typeface="Times New Roman"/>
                        </a:rPr>
                        <a:t>п</a:t>
                      </a:r>
                      <a:r>
                        <a:rPr lang="ru-RU" sz="1200" b="1">
                          <a:latin typeface="Times New Roman"/>
                          <a:ea typeface="Calibri"/>
                          <a:cs typeface="Times New Roman"/>
                        </a:rPr>
                        <a:t>, мл/м</a:t>
                      </a:r>
                      <a:r>
                        <a:rPr lang="ru-RU" sz="1200" b="1" baseline="30000">
                          <a:latin typeface="Times New Roman"/>
                          <a:ea typeface="Calibri"/>
                          <a:cs typeface="Times New Roman"/>
                        </a:rPr>
                        <a:t>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a:latin typeface="Times New Roman"/>
                          <a:ea typeface="Calibri"/>
                          <a:cs typeface="Times New Roman"/>
                        </a:rPr>
                        <a:t>q</a:t>
                      </a:r>
                      <a:r>
                        <a:rPr lang="ru-RU" sz="1200" b="1" i="1" baseline="-25000">
                          <a:latin typeface="Times New Roman"/>
                          <a:ea typeface="Calibri"/>
                          <a:cs typeface="Times New Roman"/>
                        </a:rPr>
                        <a:t>б</a:t>
                      </a:r>
                      <a:r>
                        <a:rPr lang="ru-RU" sz="1200" b="1">
                          <a:latin typeface="Times New Roman"/>
                          <a:ea typeface="Calibri"/>
                          <a:cs typeface="Times New Roman"/>
                        </a:rPr>
                        <a:t>,</a:t>
                      </a:r>
                      <a:endParaRPr lang="ru-RU" sz="1200">
                        <a:latin typeface="Calibri"/>
                        <a:ea typeface="Calibri"/>
                        <a:cs typeface="Times New Roman"/>
                      </a:endParaRPr>
                    </a:p>
                    <a:p>
                      <a:pPr algn="ctr">
                        <a:lnSpc>
                          <a:spcPct val="115000"/>
                        </a:lnSpc>
                        <a:spcAft>
                          <a:spcPts val="0"/>
                        </a:spcAft>
                      </a:pPr>
                      <a:r>
                        <a:rPr lang="ru-RU" sz="1200" b="1">
                          <a:latin typeface="Times New Roman"/>
                          <a:ea typeface="Calibri"/>
                          <a:cs typeface="Times New Roman"/>
                        </a:rPr>
                        <a:t>л</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a:latin typeface="Times New Roman"/>
                          <a:ea typeface="Calibri"/>
                          <a:cs typeface="Times New Roman"/>
                        </a:rPr>
                        <a:t>ℓ</a:t>
                      </a:r>
                      <a:r>
                        <a:rPr lang="ru-RU" sz="1200" b="1" i="1" baseline="-25000">
                          <a:latin typeface="Times New Roman"/>
                          <a:ea typeface="Calibri"/>
                          <a:cs typeface="Times New Roman"/>
                        </a:rPr>
                        <a:t>о.п.</a:t>
                      </a:r>
                      <a:r>
                        <a:rPr lang="ru-RU" sz="1200" b="1">
                          <a:latin typeface="Times New Roman"/>
                          <a:ea typeface="Calibri"/>
                          <a:cs typeface="Times New Roman"/>
                        </a:rPr>
                        <a:t>, м</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a:latin typeface="Times New Roman"/>
                          <a:ea typeface="Calibri"/>
                          <a:cs typeface="Times New Roman"/>
                        </a:rPr>
                        <a:t>П</a:t>
                      </a:r>
                      <a:r>
                        <a:rPr lang="ru-RU" sz="1200" b="1" baseline="-25000">
                          <a:latin typeface="Times New Roman"/>
                          <a:ea typeface="Calibri"/>
                          <a:cs typeface="Times New Roman"/>
                        </a:rPr>
                        <a:t>н</a:t>
                      </a:r>
                      <a:r>
                        <a:rPr lang="ru-RU" sz="1200" b="1">
                          <a:latin typeface="Times New Roman"/>
                          <a:ea typeface="Calibri"/>
                          <a:cs typeface="Times New Roman"/>
                        </a:rPr>
                        <a:t>, л/мин</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a:latin typeface="Times New Roman"/>
                          <a:ea typeface="Calibri"/>
                          <a:cs typeface="Times New Roman"/>
                        </a:rPr>
                        <a:t>в</a:t>
                      </a:r>
                      <a:r>
                        <a:rPr lang="ru-RU" sz="1200" b="1" i="1" baseline="-25000">
                          <a:latin typeface="Times New Roman"/>
                          <a:ea typeface="Calibri"/>
                          <a:cs typeface="Times New Roman"/>
                        </a:rPr>
                        <a:t>п</a:t>
                      </a:r>
                      <a:r>
                        <a:rPr lang="ru-RU" sz="1200" b="1">
                          <a:latin typeface="Times New Roman"/>
                          <a:ea typeface="Calibri"/>
                          <a:cs typeface="Times New Roman"/>
                        </a:rPr>
                        <a:t>, м</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a:latin typeface="Times New Roman"/>
                          <a:ea typeface="Calibri"/>
                          <a:cs typeface="Times New Roman"/>
                        </a:rPr>
                        <a:t>S</a:t>
                      </a:r>
                      <a:r>
                        <a:rPr lang="ru-RU" sz="1200" b="1" i="1" baseline="-25000">
                          <a:latin typeface="Times New Roman"/>
                          <a:ea typeface="Calibri"/>
                          <a:cs typeface="Times New Roman"/>
                        </a:rPr>
                        <a:t>о.п.</a:t>
                      </a:r>
                      <a:r>
                        <a:rPr lang="ru-RU" sz="1200" b="1" i="1">
                          <a:latin typeface="Times New Roman"/>
                          <a:ea typeface="Calibri"/>
                          <a:cs typeface="Times New Roman"/>
                        </a:rPr>
                        <a:t>,</a:t>
                      </a:r>
                      <a:endParaRPr lang="ru-RU" sz="1200">
                        <a:latin typeface="Calibri"/>
                        <a:ea typeface="Calibri"/>
                        <a:cs typeface="Times New Roman"/>
                      </a:endParaRPr>
                    </a:p>
                    <a:p>
                      <a:pPr algn="ctr">
                        <a:lnSpc>
                          <a:spcPct val="115000"/>
                        </a:lnSpc>
                        <a:spcAft>
                          <a:spcPts val="0"/>
                        </a:spcAft>
                      </a:pPr>
                      <a:r>
                        <a:rPr lang="ru-RU" sz="1200" b="1">
                          <a:latin typeface="Times New Roman"/>
                          <a:ea typeface="Calibri"/>
                          <a:cs typeface="Times New Roman"/>
                        </a:rPr>
                        <a:t>м</a:t>
                      </a:r>
                      <a:r>
                        <a:rPr lang="ru-RU" sz="1200" b="1" baseline="30000">
                          <a:latin typeface="Times New Roman"/>
                          <a:ea typeface="Calibri"/>
                          <a:cs typeface="Times New Roman"/>
                        </a:rPr>
                        <a:t>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a:latin typeface="Times New Roman"/>
                          <a:ea typeface="Calibri"/>
                          <a:cs typeface="Times New Roman"/>
                        </a:rPr>
                        <a:t>t</a:t>
                      </a:r>
                      <a:r>
                        <a:rPr lang="ru-RU" sz="1200" b="1" baseline="-25000">
                          <a:latin typeface="Times New Roman"/>
                          <a:ea typeface="Calibri"/>
                          <a:cs typeface="Times New Roman"/>
                        </a:rPr>
                        <a:t>п</a:t>
                      </a:r>
                      <a:r>
                        <a:rPr lang="ru-RU" sz="1200" b="1">
                          <a:latin typeface="Times New Roman"/>
                          <a:ea typeface="Calibri"/>
                          <a:cs typeface="Times New Roman"/>
                        </a:rPr>
                        <a:t>, мин</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a:latin typeface="Times New Roman"/>
                          <a:ea typeface="Calibri"/>
                          <a:cs typeface="Times New Roman"/>
                        </a:rPr>
                        <a:t>V</a:t>
                      </a:r>
                      <a:r>
                        <a:rPr lang="ru-RU" sz="1200" b="1" i="1" baseline="-25000">
                          <a:latin typeface="Times New Roman"/>
                          <a:ea typeface="Calibri"/>
                          <a:cs typeface="Times New Roman"/>
                        </a:rPr>
                        <a:t>р</a:t>
                      </a:r>
                      <a:r>
                        <a:rPr lang="ru-RU" sz="1200" b="1" i="1">
                          <a:latin typeface="Times New Roman"/>
                          <a:ea typeface="Calibri"/>
                          <a:cs typeface="Times New Roman"/>
                        </a:rPr>
                        <a:t>,</a:t>
                      </a:r>
                      <a:r>
                        <a:rPr lang="ru-RU" sz="1200" b="1">
                          <a:latin typeface="Times New Roman"/>
                          <a:ea typeface="Calibri"/>
                          <a:cs typeface="Times New Roman"/>
                        </a:rPr>
                        <a:t> км/ч</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a:latin typeface="Times New Roman"/>
                          <a:ea typeface="Calibri"/>
                          <a:cs typeface="Times New Roman"/>
                        </a:rPr>
                        <a:t>qп,</a:t>
                      </a:r>
                      <a:r>
                        <a:rPr lang="ru-RU" sz="1200" b="1">
                          <a:latin typeface="Times New Roman"/>
                          <a:ea typeface="Calibri"/>
                          <a:cs typeface="Times New Roman"/>
                        </a:rPr>
                        <a:t> мл/м</a:t>
                      </a:r>
                      <a:r>
                        <a:rPr lang="ru-RU" sz="1200" b="1" baseline="30000">
                          <a:latin typeface="Times New Roman"/>
                          <a:ea typeface="Calibri"/>
                          <a:cs typeface="Times New Roman"/>
                        </a:rPr>
                        <a:t>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56336">
                <a:tc>
                  <a:txBody>
                    <a:bodyPr/>
                    <a:lstStyle/>
                    <a:p>
                      <a:pPr algn="ctr">
                        <a:lnSpc>
                          <a:spcPct val="115000"/>
                        </a:lnSpc>
                        <a:spcAft>
                          <a:spcPts val="0"/>
                        </a:spcAft>
                      </a:pPr>
                      <a:r>
                        <a:rPr lang="ru-RU" sz="1200">
                          <a:latin typeface="Times New Roman"/>
                          <a:ea typeface="Calibri"/>
                          <a:cs typeface="Times New Roman"/>
                        </a:rPr>
                        <a:t>1</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2</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4</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7</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8</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9</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11</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13</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14</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16</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56336">
                <a:tc>
                  <a:txBody>
                    <a:bodyPr/>
                    <a:lstStyle/>
                    <a:p>
                      <a:pPr algn="ctr">
                        <a:lnSpc>
                          <a:spcPct val="115000"/>
                        </a:lnSpc>
                        <a:spcAft>
                          <a:spcPts val="0"/>
                        </a:spcAft>
                      </a:pPr>
                      <a:r>
                        <a:rPr lang="ru-RU" sz="1200">
                          <a:latin typeface="Times New Roman"/>
                          <a:ea typeface="Calibri"/>
                          <a:cs typeface="Times New Roman"/>
                        </a:rPr>
                        <a:t>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1210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2950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9′44″</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17700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18,19</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68,36</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810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3700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12950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5′24″</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41,11</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62,55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56336">
                <a:tc>
                  <a:txBody>
                    <a:bodyPr/>
                    <a:lstStyle/>
                    <a:p>
                      <a:pPr algn="ctr">
                        <a:lnSpc>
                          <a:spcPct val="115000"/>
                        </a:lnSpc>
                        <a:spcAft>
                          <a:spcPts val="0"/>
                        </a:spcAft>
                      </a:pPr>
                      <a:r>
                        <a:rPr lang="ru-RU" sz="1200">
                          <a:latin typeface="Times New Roman"/>
                          <a:ea typeface="Calibri"/>
                          <a:cs typeface="Times New Roman"/>
                        </a:rPr>
                        <a:t>3</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1130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2700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7′53″</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16200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20,55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69,75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820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2050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7175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5′28″</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22,52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114,29</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56336">
                <a:tc>
                  <a:txBody>
                    <a:bodyPr/>
                    <a:lstStyle/>
                    <a:p>
                      <a:pPr algn="ctr">
                        <a:lnSpc>
                          <a:spcPct val="115000"/>
                        </a:lnSpc>
                        <a:spcAft>
                          <a:spcPts val="0"/>
                        </a:spcAft>
                      </a:pPr>
                      <a:r>
                        <a:rPr lang="ru-RU" sz="1200">
                          <a:latin typeface="Times New Roman"/>
                          <a:ea typeface="Calibri"/>
                          <a:cs typeface="Times New Roman"/>
                        </a:rPr>
                        <a:t>4</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1190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2150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6′21″</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12900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20,32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92,25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980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2200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7700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6′32″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20,18</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127,27</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56336">
                <a:tc>
                  <a:txBody>
                    <a:bodyPr/>
                    <a:lstStyle/>
                    <a:p>
                      <a:pPr algn="ctr">
                        <a:lnSpc>
                          <a:spcPct val="115000"/>
                        </a:lnSpc>
                        <a:spcAft>
                          <a:spcPts val="0"/>
                        </a:spcAft>
                      </a:pPr>
                      <a:r>
                        <a:rPr lang="ru-RU" sz="1200">
                          <a:latin typeface="Times New Roman"/>
                          <a:ea typeface="Calibri"/>
                          <a:cs typeface="Times New Roman"/>
                        </a:rPr>
                        <a:t>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1220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2100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5′36″</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12600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22,51</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96,82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910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2850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9975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6′04″</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28,22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91,23</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56336">
                <a:tc>
                  <a:txBody>
                    <a:bodyPr/>
                    <a:lstStyle/>
                    <a:p>
                      <a:pPr algn="ctr">
                        <a:lnSpc>
                          <a:spcPct val="115000"/>
                        </a:lnSpc>
                        <a:spcAft>
                          <a:spcPts val="0"/>
                        </a:spcAft>
                      </a:pPr>
                      <a:r>
                        <a:rPr lang="ru-RU" sz="1200">
                          <a:latin typeface="Times New Roman"/>
                          <a:ea typeface="Calibri"/>
                          <a:cs typeface="Times New Roman"/>
                        </a:rPr>
                        <a:t>6</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1170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2800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5′09″</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16800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32,63</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69,64</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970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2710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9485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6′28″</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25,09</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102,27</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56336">
                <a:tc>
                  <a:txBody>
                    <a:bodyPr/>
                    <a:lstStyle/>
                    <a:p>
                      <a:pPr algn="ctr">
                        <a:lnSpc>
                          <a:spcPct val="115000"/>
                        </a:lnSpc>
                        <a:spcAft>
                          <a:spcPts val="0"/>
                        </a:spcAft>
                      </a:pPr>
                      <a:r>
                        <a:rPr lang="ru-RU" sz="1200">
                          <a:latin typeface="Times New Roman"/>
                          <a:ea typeface="Calibri"/>
                          <a:cs typeface="Times New Roman"/>
                        </a:rPr>
                        <a:t>7</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1100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3100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4′33″</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18600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40,90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59,14</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950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3460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12110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6′20″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32,64</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78,45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56336">
                <a:tc>
                  <a:txBody>
                    <a:bodyPr/>
                    <a:lstStyle/>
                    <a:p>
                      <a:pPr algn="ctr">
                        <a:lnSpc>
                          <a:spcPct val="115000"/>
                        </a:lnSpc>
                        <a:spcAft>
                          <a:spcPts val="0"/>
                        </a:spcAft>
                      </a:pPr>
                      <a:r>
                        <a:rPr lang="ru-RU" sz="1200">
                          <a:latin typeface="Times New Roman"/>
                          <a:ea typeface="Calibri"/>
                          <a:cs typeface="Times New Roman"/>
                        </a:rPr>
                        <a:t>8</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1110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4200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6′46″</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25200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37,23</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44,05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905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2080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7280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6′02″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20,59</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124,31</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56336">
                <a:tc>
                  <a:txBody>
                    <a:bodyPr/>
                    <a:lstStyle/>
                    <a:p>
                      <a:pPr algn="ctr">
                        <a:lnSpc>
                          <a:spcPct val="115000"/>
                        </a:lnSpc>
                        <a:spcAft>
                          <a:spcPts val="0"/>
                        </a:spcAft>
                      </a:pPr>
                      <a:r>
                        <a:rPr lang="ru-RU" sz="1200">
                          <a:latin typeface="Times New Roman"/>
                          <a:ea typeface="Calibri"/>
                          <a:cs typeface="Times New Roman"/>
                        </a:rPr>
                        <a:t>9</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1240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5010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5′55″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30060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50,81</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41,25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890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4160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14560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5′56″</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42,02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61,13</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56336">
                <a:tc>
                  <a:txBody>
                    <a:bodyPr/>
                    <a:lstStyle/>
                    <a:p>
                      <a:pPr algn="ctr">
                        <a:lnSpc>
                          <a:spcPct val="115000"/>
                        </a:lnSpc>
                        <a:spcAft>
                          <a:spcPts val="0"/>
                        </a:spcAft>
                      </a:pPr>
                      <a:r>
                        <a:rPr lang="ru-RU" sz="1200">
                          <a:latin typeface="Times New Roman"/>
                          <a:ea typeface="Calibri"/>
                          <a:cs typeface="Times New Roman"/>
                        </a:rPr>
                        <a:t>10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1280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3540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7′03″</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6,0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21240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30,12</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60,26</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840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4440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150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3,5</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15540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5′36″</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47,74</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54,05</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121" name="Rectangle 889"/>
          <p:cNvSpPr>
            <a:spLocks noChangeArrowheads="1"/>
          </p:cNvSpPr>
          <p:nvPr/>
        </p:nvSpPr>
        <p:spPr bwMode="auto">
          <a:xfrm>
            <a:off x="517408" y="33564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0129" name="Rectangle 897"/>
          <p:cNvSpPr>
            <a:spLocks noChangeArrowheads="1"/>
          </p:cNvSpPr>
          <p:nvPr/>
        </p:nvSpPr>
        <p:spPr bwMode="auto">
          <a:xfrm>
            <a:off x="517408" y="33564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0136" name="Rectangle 904"/>
          <p:cNvSpPr>
            <a:spLocks noChangeArrowheads="1"/>
          </p:cNvSpPr>
          <p:nvPr/>
        </p:nvSpPr>
        <p:spPr bwMode="auto">
          <a:xfrm>
            <a:off x="517408" y="33564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0147" name="Rectangle 915"/>
          <p:cNvSpPr>
            <a:spLocks noChangeArrowheads="1"/>
          </p:cNvSpPr>
          <p:nvPr/>
        </p:nvSpPr>
        <p:spPr bwMode="auto">
          <a:xfrm>
            <a:off x="517408" y="33564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0149" name="Rectangle 917"/>
          <p:cNvSpPr>
            <a:spLocks noChangeArrowheads="1"/>
          </p:cNvSpPr>
          <p:nvPr/>
        </p:nvSpPr>
        <p:spPr bwMode="auto">
          <a:xfrm>
            <a:off x="517408" y="33564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0169" name="Rectangle 937"/>
          <p:cNvSpPr>
            <a:spLocks noChangeArrowheads="1"/>
          </p:cNvSpPr>
          <p:nvPr/>
        </p:nvSpPr>
        <p:spPr bwMode="auto">
          <a:xfrm>
            <a:off x="517408" y="33564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0995" name="Rectangle 1763"/>
          <p:cNvSpPr>
            <a:spLocks noChangeArrowheads="1"/>
          </p:cNvSpPr>
          <p:nvPr/>
        </p:nvSpPr>
        <p:spPr bwMode="auto">
          <a:xfrm>
            <a:off x="1862667" y="67733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1003" name="Rectangle 1771"/>
          <p:cNvSpPr>
            <a:spLocks noChangeArrowheads="1"/>
          </p:cNvSpPr>
          <p:nvPr/>
        </p:nvSpPr>
        <p:spPr bwMode="auto">
          <a:xfrm>
            <a:off x="1862667" y="67733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1010" name="Rectangle 1778"/>
          <p:cNvSpPr>
            <a:spLocks noChangeArrowheads="1"/>
          </p:cNvSpPr>
          <p:nvPr/>
        </p:nvSpPr>
        <p:spPr bwMode="auto">
          <a:xfrm>
            <a:off x="1862666" y="67733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1021" name="Rectangle 1789"/>
          <p:cNvSpPr>
            <a:spLocks noChangeArrowheads="1"/>
          </p:cNvSpPr>
          <p:nvPr/>
        </p:nvSpPr>
        <p:spPr bwMode="auto">
          <a:xfrm>
            <a:off x="1862666" y="67733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1023" name="Rectangle 1791"/>
          <p:cNvSpPr>
            <a:spLocks noChangeArrowheads="1"/>
          </p:cNvSpPr>
          <p:nvPr/>
        </p:nvSpPr>
        <p:spPr bwMode="auto">
          <a:xfrm>
            <a:off x="1862666" y="67733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1043" name="Rectangle 1811"/>
          <p:cNvSpPr>
            <a:spLocks noChangeArrowheads="1"/>
          </p:cNvSpPr>
          <p:nvPr/>
        </p:nvSpPr>
        <p:spPr bwMode="auto">
          <a:xfrm>
            <a:off x="1862666" y="67733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1050" name="Rectangle 1818"/>
          <p:cNvSpPr>
            <a:spLocks noChangeArrowheads="1"/>
          </p:cNvSpPr>
          <p:nvPr/>
        </p:nvSpPr>
        <p:spPr bwMode="auto">
          <a:xfrm>
            <a:off x="1862666" y="677333"/>
            <a:ext cx="337256" cy="512953"/>
          </a:xfrm>
          <a:prstGeom prst="rect">
            <a:avLst/>
          </a:prstGeom>
          <a:noFill/>
          <a:ln w="9525" algn="ctr">
            <a:noFill/>
            <a:miter lim="800000"/>
            <a:headEnd/>
            <a:tailEnd/>
          </a:ln>
          <a:effectLst/>
        </p:spPr>
        <p:txBody>
          <a:bodyPr wrap="none" lIns="81272" tIns="40636" rIns="81272" bIns="40636">
            <a:spAutoFit/>
          </a:bodyPr>
          <a:lstStyle/>
          <a:p>
            <a:r>
              <a:rPr lang="ru-RU" sz="1000" dirty="0">
                <a:latin typeface="Times New Roman" pitchFamily="18" charset="0"/>
                <a:cs typeface="Times New Roman" pitchFamily="18" charset="0"/>
              </a:rPr>
              <a:t>    •</a:t>
            </a:r>
            <a:endParaRPr lang="ru-RU" sz="900" dirty="0">
              <a:latin typeface="Times New Roman" pitchFamily="18" charset="0"/>
              <a:cs typeface="Times New Roman" pitchFamily="18" charset="0"/>
            </a:endParaRPr>
          </a:p>
          <a:p>
            <a:pPr eaLnBrk="0" hangingPunct="0"/>
            <a:endParaRPr lang="ru-RU" b="0" dirty="0"/>
          </a:p>
        </p:txBody>
      </p:sp>
      <p:sp>
        <p:nvSpPr>
          <p:cNvPr id="481877" name="Rectangle 2645"/>
          <p:cNvSpPr>
            <a:spLocks noChangeArrowheads="1"/>
          </p:cNvSpPr>
          <p:nvPr/>
        </p:nvSpPr>
        <p:spPr bwMode="auto">
          <a:xfrm>
            <a:off x="571472" y="142852"/>
            <a:ext cx="8072494" cy="1559393"/>
          </a:xfrm>
          <a:prstGeom prst="rect">
            <a:avLst/>
          </a:prstGeom>
          <a:noFill/>
          <a:ln w="9525" algn="ctr">
            <a:noFill/>
            <a:miter lim="800000"/>
            <a:headEnd/>
            <a:tailEnd/>
          </a:ln>
          <a:effectLst/>
        </p:spPr>
        <p:txBody>
          <a:bodyPr wrap="square" lIns="81272" tIns="40636" rIns="81272" bIns="40636">
            <a:spAutoFit/>
          </a:bodyPr>
          <a:lstStyle/>
          <a:p>
            <a:pPr algn="ctr"/>
            <a:r>
              <a:rPr lang="ru-RU" sz="2400" b="1" dirty="0" smtClean="0">
                <a:solidFill>
                  <a:srgbClr val="002060"/>
                </a:solidFill>
                <a:latin typeface="Times New Roman" pitchFamily="18" charset="0"/>
                <a:cs typeface="Times New Roman" pitchFamily="18" charset="0"/>
              </a:rPr>
              <a:t>Корреляционная зависимость между плотностью распределения и рабочей скорости </a:t>
            </a:r>
            <a:endParaRPr lang="ru-RU" sz="2400" dirty="0" smtClean="0">
              <a:solidFill>
                <a:srgbClr val="002060"/>
              </a:solidFill>
              <a:latin typeface="Times New Roman" pitchFamily="18" charset="0"/>
              <a:cs typeface="Times New Roman" pitchFamily="18" charset="0"/>
            </a:endParaRPr>
          </a:p>
          <a:p>
            <a:pPr algn="ctr"/>
            <a:r>
              <a:rPr lang="ru-RU" sz="2400" b="1" dirty="0" smtClean="0">
                <a:solidFill>
                  <a:srgbClr val="002060"/>
                </a:solidFill>
                <a:latin typeface="Times New Roman" pitchFamily="18" charset="0"/>
                <a:cs typeface="Times New Roman" pitchFamily="18" charset="0"/>
              </a:rPr>
              <a:t>движения распределителей  жидких </a:t>
            </a:r>
            <a:r>
              <a:rPr lang="ru-RU" sz="2400" b="1" dirty="0" err="1" smtClean="0">
                <a:solidFill>
                  <a:srgbClr val="002060"/>
                </a:solidFill>
                <a:latin typeface="Times New Roman" pitchFamily="18" charset="0"/>
                <a:cs typeface="Times New Roman" pitchFamily="18" charset="0"/>
              </a:rPr>
              <a:t>противогололедных</a:t>
            </a:r>
            <a:r>
              <a:rPr lang="ru-RU" sz="2400" b="1" dirty="0" smtClean="0">
                <a:solidFill>
                  <a:srgbClr val="002060"/>
                </a:solidFill>
                <a:latin typeface="Times New Roman" pitchFamily="18" charset="0"/>
                <a:cs typeface="Times New Roman" pitchFamily="18" charset="0"/>
              </a:rPr>
              <a:t> реагентов</a:t>
            </a:r>
            <a:endParaRPr lang="ru-RU" sz="2400" dirty="0">
              <a:solidFill>
                <a:srgbClr val="002060"/>
              </a:solidFill>
              <a:latin typeface="Times New Roman" pitchFamily="18" charset="0"/>
              <a:cs typeface="Times New Roman" pitchFamily="18" charset="0"/>
            </a:endParaRPr>
          </a:p>
        </p:txBody>
      </p:sp>
      <p:pic>
        <p:nvPicPr>
          <p:cNvPr id="63489" name="Picture 1"/>
          <p:cNvPicPr>
            <a:picLocks noChangeAspect="1" noChangeArrowheads="1"/>
          </p:cNvPicPr>
          <p:nvPr/>
        </p:nvPicPr>
        <p:blipFill>
          <a:blip r:embed="rId2" cstate="print"/>
          <a:srcRect/>
          <a:stretch>
            <a:fillRect/>
          </a:stretch>
        </p:blipFill>
        <p:spPr bwMode="auto">
          <a:xfrm>
            <a:off x="1928794" y="1714488"/>
            <a:ext cx="5786478" cy="2928957"/>
          </a:xfrm>
          <a:prstGeom prst="rect">
            <a:avLst/>
          </a:prstGeom>
          <a:noFill/>
          <a:ln w="9525">
            <a:noFill/>
            <a:miter lim="800000"/>
            <a:headEnd/>
            <a:tailEnd/>
          </a:ln>
          <a:effectLst/>
        </p:spPr>
      </p:pic>
      <p:sp>
        <p:nvSpPr>
          <p:cNvPr id="63490" name="Rectangle 2"/>
          <p:cNvSpPr>
            <a:spLocks noChangeArrowheads="1"/>
          </p:cNvSpPr>
          <p:nvPr/>
        </p:nvSpPr>
        <p:spPr bwMode="auto">
          <a:xfrm>
            <a:off x="428596" y="4714884"/>
            <a:ext cx="8501122"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lang="ru-RU" sz="1400" dirty="0" smtClean="0">
                <a:latin typeface="Times New Roman" pitchFamily="18" charset="0"/>
                <a:ea typeface="Calibri" pitchFamily="34" charset="0"/>
                <a:cs typeface="Times New Roman" pitchFamily="18" charset="0"/>
              </a:rPr>
              <a:t>П</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ри рабочей скорости распределителей жидких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противогололедных</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реагентов равным V</a:t>
            </a:r>
            <a:r>
              <a:rPr kumimoji="0" lang="ru-RU" sz="14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р</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=35 км/ч, при полном открытии крана и максимальном положении заслонок для поступления жидкого реагента плотность распределения  при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Рено</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составляет        q</a:t>
            </a:r>
            <a:r>
              <a:rPr kumimoji="0" lang="ru-RU" sz="14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п</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=59,9 мл/м</a:t>
            </a:r>
            <a:r>
              <a:rPr kumimoji="0" lang="ru-RU" sz="14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2</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а в передвижной установке </a:t>
            </a:r>
            <a:r>
              <a:rPr kumimoji="0" lang="ru-RU" sz="1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q</a:t>
            </a:r>
            <a:r>
              <a:rPr kumimoji="0" lang="ru-RU" sz="14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п</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=88,6 мл/м</a:t>
            </a:r>
            <a:r>
              <a:rPr kumimoji="0" lang="ru-RU" sz="14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2</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Отсюда можно увидеть пару технологических зависимостей, влияющих на установление нормы распределения жидких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противогололедных</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материалов на практике:</a:t>
            </a:r>
            <a:endParaRPr kumimoji="0" lang="ru-RU" sz="1400" b="0" i="0" u="none" strike="noStrike" cap="none" normalizeH="0" baseline="0" dirty="0" smtClean="0">
              <a:ln>
                <a:noFill/>
              </a:ln>
              <a:solidFill>
                <a:schemeClr val="tx1"/>
              </a:solidFill>
              <a:effectLst/>
              <a:latin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первое, производительность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Рено</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почти на 1,5 раза ниже, чем передвижной установки;</a:t>
            </a:r>
            <a:endParaRPr kumimoji="0" lang="ru-RU" sz="1400" b="0" i="0" u="none" strike="noStrike" cap="none" normalizeH="0" baseline="0" dirty="0" smtClean="0">
              <a:ln>
                <a:noFill/>
              </a:ln>
              <a:solidFill>
                <a:schemeClr val="tx1"/>
              </a:solidFill>
              <a:effectLst/>
              <a:latin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второе, плотность распределения с использованием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Рено</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 течением времени осуществляется неравномерно. Это видно на кривых зависимостей рабочей скорости от плотности распределения. </a:t>
            </a:r>
            <a:endParaRPr kumimoji="0" lang="ru-RU" sz="14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nvGraphicFramePr>
        <p:xfrm>
          <a:off x="357158" y="1571612"/>
          <a:ext cx="8643999" cy="5066815"/>
        </p:xfrm>
        <a:graphic>
          <a:graphicData uri="http://schemas.openxmlformats.org/drawingml/2006/table">
            <a:tbl>
              <a:tblPr/>
              <a:tblGrid>
                <a:gridCol w="2146751">
                  <a:extLst>
                    <a:ext uri="{9D8B030D-6E8A-4147-A177-3AD203B41FA5}">
                      <a16:colId xmlns:a16="http://schemas.microsoft.com/office/drawing/2014/main" val="20000"/>
                    </a:ext>
                  </a:extLst>
                </a:gridCol>
                <a:gridCol w="512941">
                  <a:extLst>
                    <a:ext uri="{9D8B030D-6E8A-4147-A177-3AD203B41FA5}">
                      <a16:colId xmlns:a16="http://schemas.microsoft.com/office/drawing/2014/main" val="20001"/>
                    </a:ext>
                  </a:extLst>
                </a:gridCol>
                <a:gridCol w="569934">
                  <a:extLst>
                    <a:ext uri="{9D8B030D-6E8A-4147-A177-3AD203B41FA5}">
                      <a16:colId xmlns:a16="http://schemas.microsoft.com/office/drawing/2014/main" val="20002"/>
                    </a:ext>
                  </a:extLst>
                </a:gridCol>
                <a:gridCol w="569934">
                  <a:extLst>
                    <a:ext uri="{9D8B030D-6E8A-4147-A177-3AD203B41FA5}">
                      <a16:colId xmlns:a16="http://schemas.microsoft.com/office/drawing/2014/main" val="20003"/>
                    </a:ext>
                  </a:extLst>
                </a:gridCol>
                <a:gridCol w="474945">
                  <a:extLst>
                    <a:ext uri="{9D8B030D-6E8A-4147-A177-3AD203B41FA5}">
                      <a16:colId xmlns:a16="http://schemas.microsoft.com/office/drawing/2014/main" val="20004"/>
                    </a:ext>
                  </a:extLst>
                </a:gridCol>
                <a:gridCol w="569934">
                  <a:extLst>
                    <a:ext uri="{9D8B030D-6E8A-4147-A177-3AD203B41FA5}">
                      <a16:colId xmlns:a16="http://schemas.microsoft.com/office/drawing/2014/main" val="20005"/>
                    </a:ext>
                  </a:extLst>
                </a:gridCol>
                <a:gridCol w="569934">
                  <a:extLst>
                    <a:ext uri="{9D8B030D-6E8A-4147-A177-3AD203B41FA5}">
                      <a16:colId xmlns:a16="http://schemas.microsoft.com/office/drawing/2014/main" val="20006"/>
                    </a:ext>
                  </a:extLst>
                </a:gridCol>
                <a:gridCol w="474945">
                  <a:extLst>
                    <a:ext uri="{9D8B030D-6E8A-4147-A177-3AD203B41FA5}">
                      <a16:colId xmlns:a16="http://schemas.microsoft.com/office/drawing/2014/main" val="20007"/>
                    </a:ext>
                  </a:extLst>
                </a:gridCol>
                <a:gridCol w="569934">
                  <a:extLst>
                    <a:ext uri="{9D8B030D-6E8A-4147-A177-3AD203B41FA5}">
                      <a16:colId xmlns:a16="http://schemas.microsoft.com/office/drawing/2014/main" val="20008"/>
                    </a:ext>
                  </a:extLst>
                </a:gridCol>
                <a:gridCol w="569934">
                  <a:extLst>
                    <a:ext uri="{9D8B030D-6E8A-4147-A177-3AD203B41FA5}">
                      <a16:colId xmlns:a16="http://schemas.microsoft.com/office/drawing/2014/main" val="20009"/>
                    </a:ext>
                  </a:extLst>
                </a:gridCol>
                <a:gridCol w="474945">
                  <a:extLst>
                    <a:ext uri="{9D8B030D-6E8A-4147-A177-3AD203B41FA5}">
                      <a16:colId xmlns:a16="http://schemas.microsoft.com/office/drawing/2014/main" val="20010"/>
                    </a:ext>
                  </a:extLst>
                </a:gridCol>
                <a:gridCol w="569934">
                  <a:extLst>
                    <a:ext uri="{9D8B030D-6E8A-4147-A177-3AD203B41FA5}">
                      <a16:colId xmlns:a16="http://schemas.microsoft.com/office/drawing/2014/main" val="20011"/>
                    </a:ext>
                  </a:extLst>
                </a:gridCol>
                <a:gridCol w="569934">
                  <a:extLst>
                    <a:ext uri="{9D8B030D-6E8A-4147-A177-3AD203B41FA5}">
                      <a16:colId xmlns:a16="http://schemas.microsoft.com/office/drawing/2014/main" val="20012"/>
                    </a:ext>
                  </a:extLst>
                </a:gridCol>
              </a:tblGrid>
              <a:tr h="130973">
                <a:tc rowSpan="3">
                  <a:txBody>
                    <a:bodyPr/>
                    <a:lstStyle/>
                    <a:p>
                      <a:pPr algn="ctr">
                        <a:lnSpc>
                          <a:spcPct val="130000"/>
                        </a:lnSpc>
                        <a:spcAft>
                          <a:spcPts val="0"/>
                        </a:spcAft>
                      </a:pPr>
                      <a:endParaRPr lang="ru-RU" sz="1100" dirty="0">
                        <a:latin typeface="Times New Roman" pitchFamily="18" charset="0"/>
                        <a:ea typeface="Calibri"/>
                        <a:cs typeface="Times New Roman" pitchFamily="18" charset="0"/>
                      </a:endParaRPr>
                    </a:p>
                    <a:p>
                      <a:pPr algn="ctr">
                        <a:lnSpc>
                          <a:spcPct val="130000"/>
                        </a:lnSpc>
                        <a:spcAft>
                          <a:spcPts val="0"/>
                        </a:spcAft>
                      </a:pPr>
                      <a:r>
                        <a:rPr lang="ru-RU" sz="1100" dirty="0">
                          <a:latin typeface="Times New Roman" pitchFamily="18" charset="0"/>
                          <a:ea typeface="Calibri"/>
                          <a:cs typeface="Times New Roman" pitchFamily="18" charset="0"/>
                        </a:rPr>
                        <a:t>Наименование параметров</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gn="ctr">
                        <a:lnSpc>
                          <a:spcPct val="130000"/>
                        </a:lnSpc>
                        <a:spcAft>
                          <a:spcPts val="0"/>
                        </a:spcAft>
                      </a:pPr>
                      <a:r>
                        <a:rPr lang="ru-RU" sz="1100" dirty="0">
                          <a:latin typeface="Times New Roman"/>
                          <a:ea typeface="Calibri"/>
                          <a:cs typeface="Times New Roman"/>
                        </a:rPr>
                        <a:t>Хлористый натрий</a:t>
                      </a:r>
                      <a:endParaRPr lang="ru-RU" sz="1100" dirty="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6">
                  <a:txBody>
                    <a:bodyPr/>
                    <a:lstStyle/>
                    <a:p>
                      <a:pPr algn="ctr">
                        <a:lnSpc>
                          <a:spcPct val="130000"/>
                        </a:lnSpc>
                        <a:spcAft>
                          <a:spcPts val="0"/>
                        </a:spcAft>
                      </a:pPr>
                      <a:r>
                        <a:rPr lang="ru-RU" sz="1100" dirty="0">
                          <a:latin typeface="Times New Roman"/>
                          <a:ea typeface="Calibri"/>
                          <a:cs typeface="Times New Roman"/>
                        </a:rPr>
                        <a:t>Хлористый кальций</a:t>
                      </a:r>
                      <a:endParaRPr lang="ru-RU" sz="1100" dirty="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130973">
                <a:tc vMerge="1">
                  <a:txBody>
                    <a:bodyPr/>
                    <a:lstStyle/>
                    <a:p>
                      <a:endParaRPr lang="ru-RU"/>
                    </a:p>
                  </a:txBody>
                  <a:tcPr/>
                </a:tc>
                <a:tc gridSpan="3">
                  <a:txBody>
                    <a:bodyPr/>
                    <a:lstStyle/>
                    <a:p>
                      <a:pPr algn="ctr">
                        <a:lnSpc>
                          <a:spcPct val="130000"/>
                        </a:lnSpc>
                        <a:spcAft>
                          <a:spcPts val="0"/>
                        </a:spcAft>
                      </a:pPr>
                      <a:r>
                        <a:rPr lang="ru-RU" sz="1100" dirty="0">
                          <a:latin typeface="Times New Roman" pitchFamily="18" charset="0"/>
                          <a:ea typeface="Calibri"/>
                          <a:cs typeface="Times New Roman" pitchFamily="18" charset="0"/>
                        </a:rPr>
                        <a:t>в твердом виде</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gridSpan="3">
                  <a:txBody>
                    <a:bodyPr/>
                    <a:lstStyle/>
                    <a:p>
                      <a:pPr algn="ctr">
                        <a:lnSpc>
                          <a:spcPct val="130000"/>
                        </a:lnSpc>
                        <a:spcAft>
                          <a:spcPts val="0"/>
                        </a:spcAft>
                      </a:pPr>
                      <a:r>
                        <a:rPr lang="ru-RU" sz="1100" dirty="0">
                          <a:latin typeface="Times New Roman" pitchFamily="18" charset="0"/>
                          <a:ea typeface="Calibri"/>
                          <a:cs typeface="Times New Roman" pitchFamily="18" charset="0"/>
                        </a:rPr>
                        <a:t>в жидком виде</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gridSpan="3">
                  <a:txBody>
                    <a:bodyPr/>
                    <a:lstStyle/>
                    <a:p>
                      <a:pPr algn="ctr">
                        <a:lnSpc>
                          <a:spcPct val="130000"/>
                        </a:lnSpc>
                        <a:spcAft>
                          <a:spcPts val="0"/>
                        </a:spcAft>
                      </a:pPr>
                      <a:r>
                        <a:rPr lang="ru-RU" sz="1100" dirty="0">
                          <a:latin typeface="Times New Roman" pitchFamily="18" charset="0"/>
                          <a:ea typeface="Calibri"/>
                          <a:cs typeface="Times New Roman" pitchFamily="18" charset="0"/>
                        </a:rPr>
                        <a:t>в твердом виде</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gridSpan="3">
                  <a:txBody>
                    <a:bodyPr/>
                    <a:lstStyle/>
                    <a:p>
                      <a:pPr algn="ctr">
                        <a:lnSpc>
                          <a:spcPct val="130000"/>
                        </a:lnSpc>
                        <a:spcAft>
                          <a:spcPts val="0"/>
                        </a:spcAft>
                      </a:pPr>
                      <a:r>
                        <a:rPr lang="ru-RU" sz="1100" dirty="0">
                          <a:latin typeface="Times New Roman" pitchFamily="18" charset="0"/>
                          <a:ea typeface="Calibri"/>
                          <a:cs typeface="Times New Roman" pitchFamily="18" charset="0"/>
                        </a:rPr>
                        <a:t>в жидком виде</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1"/>
                  </a:ext>
                </a:extLst>
              </a:tr>
              <a:tr h="708175">
                <a:tc vMerge="1">
                  <a:txBody>
                    <a:bodyPr/>
                    <a:lstStyle/>
                    <a:p>
                      <a:endParaRPr lang="ru-RU"/>
                    </a:p>
                  </a:txBody>
                  <a:tcPr/>
                </a:tc>
                <a:tc>
                  <a:txBody>
                    <a:bodyPr/>
                    <a:lstStyle/>
                    <a:p>
                      <a:pPr algn="ctr">
                        <a:lnSpc>
                          <a:spcPct val="130000"/>
                        </a:lnSpc>
                        <a:spcAft>
                          <a:spcPts val="0"/>
                        </a:spcAft>
                      </a:pPr>
                      <a:r>
                        <a:rPr lang="ru-RU" sz="1100" dirty="0">
                          <a:latin typeface="Times New Roman" pitchFamily="18" charset="0"/>
                          <a:ea typeface="Calibri"/>
                          <a:cs typeface="Times New Roman" pitchFamily="18" charset="0"/>
                        </a:rPr>
                        <a:t>Количество</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ru-RU" sz="1100" dirty="0">
                          <a:latin typeface="Times New Roman" pitchFamily="18" charset="0"/>
                          <a:ea typeface="Calibri"/>
                          <a:cs typeface="Times New Roman" pitchFamily="18" charset="0"/>
                        </a:rPr>
                        <a:t>Стоимость за единицу,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ru-RU" sz="1100" dirty="0">
                          <a:latin typeface="Times New Roman" pitchFamily="18" charset="0"/>
                          <a:ea typeface="Calibri"/>
                          <a:cs typeface="Times New Roman" pitchFamily="18" charset="0"/>
                        </a:rPr>
                        <a:t>стоимость всего,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ru-RU" sz="1100" dirty="0">
                          <a:latin typeface="Times New Roman" pitchFamily="18" charset="0"/>
                          <a:ea typeface="Calibri"/>
                          <a:cs typeface="Times New Roman" pitchFamily="18" charset="0"/>
                        </a:rPr>
                        <a:t>Количество</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ru-RU" sz="1100" dirty="0">
                          <a:latin typeface="Times New Roman" pitchFamily="18" charset="0"/>
                          <a:ea typeface="Calibri"/>
                          <a:cs typeface="Times New Roman" pitchFamily="18" charset="0"/>
                        </a:rPr>
                        <a:t>Стоимость за единицу,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ru-RU" sz="1100" dirty="0">
                          <a:latin typeface="Times New Roman" pitchFamily="18" charset="0"/>
                          <a:ea typeface="Calibri"/>
                          <a:cs typeface="Times New Roman" pitchFamily="18" charset="0"/>
                        </a:rPr>
                        <a:t>стоимость всего,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ru-RU" sz="1100" dirty="0">
                          <a:latin typeface="Times New Roman" pitchFamily="18" charset="0"/>
                          <a:ea typeface="Calibri"/>
                          <a:cs typeface="Times New Roman" pitchFamily="18" charset="0"/>
                        </a:rPr>
                        <a:t>Количество</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ru-RU" sz="1100" dirty="0">
                          <a:latin typeface="Times New Roman" pitchFamily="18" charset="0"/>
                          <a:ea typeface="Calibri"/>
                          <a:cs typeface="Times New Roman" pitchFamily="18" charset="0"/>
                        </a:rPr>
                        <a:t>Стоимость за единицу,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ru-RU" sz="1100" dirty="0">
                          <a:latin typeface="Times New Roman" pitchFamily="18" charset="0"/>
                          <a:ea typeface="Calibri"/>
                          <a:cs typeface="Times New Roman" pitchFamily="18" charset="0"/>
                        </a:rPr>
                        <a:t>стоимость всего,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ru-RU" sz="1100" dirty="0">
                          <a:latin typeface="Times New Roman" pitchFamily="18" charset="0"/>
                          <a:ea typeface="Calibri"/>
                          <a:cs typeface="Times New Roman" pitchFamily="18" charset="0"/>
                        </a:rPr>
                        <a:t>Количество</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ru-RU" sz="1100" dirty="0">
                          <a:latin typeface="Times New Roman" pitchFamily="18" charset="0"/>
                          <a:ea typeface="Calibri"/>
                          <a:cs typeface="Times New Roman" pitchFamily="18" charset="0"/>
                        </a:rPr>
                        <a:t>Стоимость за единицу,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ru-RU" sz="1100">
                          <a:latin typeface="Times New Roman" pitchFamily="18" charset="0"/>
                          <a:ea typeface="Calibri"/>
                          <a:cs typeface="Times New Roman" pitchFamily="18" charset="0"/>
                        </a:rPr>
                        <a:t>стоимость всего, тг.</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61945">
                <a:tc>
                  <a:txBody>
                    <a:bodyPr/>
                    <a:lstStyle/>
                    <a:p>
                      <a:pPr>
                        <a:lnSpc>
                          <a:spcPct val="130000"/>
                        </a:lnSpc>
                        <a:spcAft>
                          <a:spcPts val="0"/>
                        </a:spcAft>
                      </a:pPr>
                      <a:r>
                        <a:rPr lang="ru-RU" sz="1100" dirty="0">
                          <a:latin typeface="Times New Roman" pitchFamily="18" charset="0"/>
                          <a:ea typeface="Calibri"/>
                          <a:cs typeface="Times New Roman" pitchFamily="18" charset="0"/>
                        </a:rPr>
                        <a:t>Потребное количество </a:t>
                      </a:r>
                      <a:r>
                        <a:rPr lang="ru-RU" sz="1100" dirty="0" err="1">
                          <a:latin typeface="Times New Roman" pitchFamily="18" charset="0"/>
                          <a:ea typeface="Calibri"/>
                          <a:cs typeface="Times New Roman" pitchFamily="18" charset="0"/>
                        </a:rPr>
                        <a:t>противогололедных</a:t>
                      </a:r>
                      <a:r>
                        <a:rPr lang="ru-RU" sz="1100" dirty="0">
                          <a:latin typeface="Times New Roman" pitchFamily="18" charset="0"/>
                          <a:ea typeface="Calibri"/>
                          <a:cs typeface="Times New Roman" pitchFamily="18" charset="0"/>
                        </a:rPr>
                        <a:t> реагентов</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61945">
                <a:tc>
                  <a:txBody>
                    <a:bodyPr/>
                    <a:lstStyle/>
                    <a:p>
                      <a:pPr>
                        <a:lnSpc>
                          <a:spcPct val="130000"/>
                        </a:lnSpc>
                        <a:spcAft>
                          <a:spcPts val="0"/>
                        </a:spcAft>
                      </a:pPr>
                      <a:r>
                        <a:rPr lang="ru-RU" sz="1100">
                          <a:latin typeface="Times New Roman" pitchFamily="18" charset="0"/>
                          <a:ea typeface="Calibri"/>
                          <a:cs typeface="Times New Roman" pitchFamily="18" charset="0"/>
                        </a:rPr>
                        <a:t>Потребность универсального распределителя на базе Рено</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(0,13) 1 шт.</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(0,13) 1 шт.</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(1,02)1 шт.</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(1,02)1 шт.</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61945">
                <a:tc>
                  <a:txBody>
                    <a:bodyPr/>
                    <a:lstStyle/>
                    <a:p>
                      <a:pPr>
                        <a:lnSpc>
                          <a:spcPct val="130000"/>
                        </a:lnSpc>
                        <a:spcAft>
                          <a:spcPts val="0"/>
                        </a:spcAft>
                      </a:pPr>
                      <a:r>
                        <a:rPr lang="ru-RU" sz="1100">
                          <a:latin typeface="Times New Roman" pitchFamily="18" charset="0"/>
                          <a:ea typeface="Calibri"/>
                          <a:cs typeface="Times New Roman" pitchFamily="18" charset="0"/>
                        </a:rPr>
                        <a:t>Затраты на приобретение противогололедных материалов</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114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/кг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61560,0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114 тг/кг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25672,8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223 тг/кг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120420,0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223 тг/кг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52382,7 </a:t>
                      </a:r>
                      <a:r>
                        <a:rPr lang="ru-RU" sz="1100" dirty="0" err="1">
                          <a:latin typeface="Times New Roman" pitchFamily="18" charset="0"/>
                          <a:ea typeface="Calibri"/>
                          <a:cs typeface="Times New Roman" pitchFamily="18" charset="0"/>
                        </a:rPr>
                        <a:t>тг</a:t>
                      </a: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92918">
                <a:tc>
                  <a:txBody>
                    <a:bodyPr/>
                    <a:lstStyle/>
                    <a:p>
                      <a:pPr>
                        <a:lnSpc>
                          <a:spcPct val="130000"/>
                        </a:lnSpc>
                        <a:spcAft>
                          <a:spcPts val="0"/>
                        </a:spcAft>
                      </a:pPr>
                      <a:r>
                        <a:rPr lang="ru-RU" sz="1100">
                          <a:latin typeface="Times New Roman" pitchFamily="18" charset="0"/>
                          <a:ea typeface="Calibri"/>
                          <a:cs typeface="Times New Roman" pitchFamily="18" charset="0"/>
                        </a:rPr>
                        <a:t>Затраты на приобретение ГСМ для разбрасывателей</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45,67х0,204 л/ч</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79 тг/л</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736,62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45,67 х0,348  л/ч</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79 тг/л</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1256,16 </a:t>
                      </a:r>
                      <a:r>
                        <a:rPr lang="ru-RU" sz="1100" dirty="0" err="1">
                          <a:latin typeface="Times New Roman" pitchFamily="18" charset="0"/>
                          <a:ea typeface="Calibri"/>
                          <a:cs typeface="Times New Roman" pitchFamily="18" charset="0"/>
                        </a:rPr>
                        <a:t>тг</a:t>
                      </a: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45,67 х0,204  л/ч</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79 тг/л</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736,62</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45,67 х0,348  л/ч</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79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/л</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1256,16 </a:t>
                      </a:r>
                      <a:r>
                        <a:rPr lang="ru-RU" sz="1100" dirty="0" err="1">
                          <a:latin typeface="Times New Roman" pitchFamily="18" charset="0"/>
                          <a:ea typeface="Calibri"/>
                          <a:cs typeface="Times New Roman" pitchFamily="18" charset="0"/>
                        </a:rPr>
                        <a:t>тг</a:t>
                      </a: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92918">
                <a:tc>
                  <a:txBody>
                    <a:bodyPr/>
                    <a:lstStyle/>
                    <a:p>
                      <a:pPr>
                        <a:lnSpc>
                          <a:spcPct val="130000"/>
                        </a:lnSpc>
                        <a:spcAft>
                          <a:spcPts val="0"/>
                        </a:spcAft>
                      </a:pPr>
                      <a:r>
                        <a:rPr lang="ru-RU" sz="1100">
                          <a:latin typeface="Times New Roman" pitchFamily="18" charset="0"/>
                          <a:ea typeface="Calibri"/>
                          <a:cs typeface="Times New Roman" pitchFamily="18" charset="0"/>
                        </a:rPr>
                        <a:t>Заработная плата дорожного рабочего при приготовлении противогололедных растворов</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2,36 чел-ч</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102,2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104,56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3,39 чел-ч</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187,2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634,61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2,36 чел-ч</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102,2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104,56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3,39 чел-час</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187,2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634,61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92918">
                <a:tc>
                  <a:txBody>
                    <a:bodyPr/>
                    <a:lstStyle/>
                    <a:p>
                      <a:pPr>
                        <a:lnSpc>
                          <a:spcPct val="130000"/>
                        </a:lnSpc>
                        <a:spcAft>
                          <a:spcPts val="0"/>
                        </a:spcAft>
                      </a:pPr>
                      <a:r>
                        <a:rPr lang="ru-RU" sz="1100">
                          <a:latin typeface="Times New Roman" pitchFamily="18" charset="0"/>
                          <a:ea typeface="Calibri"/>
                          <a:cs typeface="Times New Roman" pitchFamily="18" charset="0"/>
                        </a:rPr>
                        <a:t>Заработная плата слесаря ком-прессора при приготовлении противогололедных растворов </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3,89 чел-ч</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237,0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921,89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3,89 чел-ч</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237,0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921,89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61945">
                <a:tc>
                  <a:txBody>
                    <a:bodyPr/>
                    <a:lstStyle/>
                    <a:p>
                      <a:pPr>
                        <a:lnSpc>
                          <a:spcPct val="130000"/>
                        </a:lnSpc>
                        <a:spcAft>
                          <a:spcPts val="0"/>
                        </a:spcAft>
                      </a:pPr>
                      <a:r>
                        <a:rPr lang="ru-RU" sz="1100" dirty="0">
                          <a:latin typeface="Times New Roman" pitchFamily="18" charset="0"/>
                          <a:ea typeface="Calibri"/>
                          <a:cs typeface="Times New Roman" pitchFamily="18" charset="0"/>
                        </a:rPr>
                        <a:t>Всего стоимость работы дороги шириной В=6 м </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62401,18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solidFill>
                            <a:srgbClr val="FF0000"/>
                          </a:solidFill>
                          <a:latin typeface="Times New Roman" pitchFamily="18" charset="0"/>
                          <a:ea typeface="Calibri"/>
                          <a:cs typeface="Times New Roman" pitchFamily="18" charset="0"/>
                        </a:rPr>
                        <a:t>28485,46 </a:t>
                      </a:r>
                      <a:r>
                        <a:rPr lang="ru-RU" sz="1100" dirty="0" err="1">
                          <a:solidFill>
                            <a:srgbClr val="FF0000"/>
                          </a:solidFill>
                          <a:latin typeface="Times New Roman" pitchFamily="18" charset="0"/>
                          <a:ea typeface="Calibri"/>
                          <a:cs typeface="Times New Roman" pitchFamily="18" charset="0"/>
                        </a:rPr>
                        <a:t>тг</a:t>
                      </a:r>
                      <a:r>
                        <a:rPr lang="ru-RU" sz="1100" dirty="0">
                          <a:solidFill>
                            <a:srgbClr val="FF0000"/>
                          </a:solidFill>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121261,18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solidFill>
                            <a:srgbClr val="FF0000"/>
                          </a:solidFill>
                          <a:latin typeface="Times New Roman" pitchFamily="18" charset="0"/>
                          <a:ea typeface="Calibri"/>
                          <a:cs typeface="Times New Roman" pitchFamily="18" charset="0"/>
                        </a:rPr>
                        <a:t>55195,36</a:t>
                      </a:r>
                    </a:p>
                    <a:p>
                      <a:pPr>
                        <a:lnSpc>
                          <a:spcPct val="130000"/>
                        </a:lnSpc>
                        <a:spcAft>
                          <a:spcPts val="0"/>
                        </a:spcAft>
                      </a:pPr>
                      <a:r>
                        <a:rPr lang="ru-RU" sz="1100" dirty="0" err="1">
                          <a:solidFill>
                            <a:srgbClr val="FF0000"/>
                          </a:solidFill>
                          <a:latin typeface="Times New Roman" pitchFamily="18" charset="0"/>
                          <a:ea typeface="Calibri"/>
                          <a:cs typeface="Times New Roman" pitchFamily="18" charset="0"/>
                        </a:rPr>
                        <a:t>тг</a:t>
                      </a:r>
                      <a:r>
                        <a:rPr lang="ru-RU" sz="1100" dirty="0">
                          <a:solidFill>
                            <a:srgbClr val="FF0000"/>
                          </a:solidFill>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8" name="Прямоугольник 7"/>
          <p:cNvSpPr/>
          <p:nvPr/>
        </p:nvSpPr>
        <p:spPr>
          <a:xfrm>
            <a:off x="357158" y="214290"/>
            <a:ext cx="8358246" cy="1200329"/>
          </a:xfrm>
          <a:prstGeom prst="rect">
            <a:avLst/>
          </a:prstGeom>
        </p:spPr>
        <p:txBody>
          <a:bodyPr wrap="square">
            <a:spAutoFit/>
          </a:bodyPr>
          <a:lstStyle/>
          <a:p>
            <a:pPr algn="ctr"/>
            <a:r>
              <a:rPr lang="ru-RU" sz="2400" dirty="0" smtClean="0">
                <a:solidFill>
                  <a:srgbClr val="002060"/>
                </a:solidFill>
                <a:latin typeface="Times New Roman" pitchFamily="18" charset="0"/>
                <a:cs typeface="Times New Roman" pitchFamily="18" charset="0"/>
              </a:rPr>
              <a:t>Сводная ведомость технико-экономической оценки эффективности использования химических реагентов при различном методе их распределения</a:t>
            </a:r>
            <a:endParaRPr lang="ru-RU" sz="2400" dirty="0">
              <a:solidFill>
                <a:srgbClr val="002060"/>
              </a:solidFill>
              <a:latin typeface="Times New Roman" pitchFamily="18" charset="0"/>
              <a:cs typeface="Times New Roman" pitchFamily="18" charset="0"/>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1"/>
          <p:cNvSpPr>
            <a:spLocks noChangeArrowheads="1"/>
          </p:cNvSpPr>
          <p:nvPr/>
        </p:nvSpPr>
        <p:spPr bwMode="auto">
          <a:xfrm>
            <a:off x="214282" y="73603"/>
            <a:ext cx="8786874" cy="66787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Экологические требования к выбору и применению </a:t>
            </a:r>
            <a:r>
              <a:rPr kumimoji="0" lang="ru-RU" b="1" i="0" u="none" strike="noStrike" cap="none" normalizeH="0" baseline="0" dirty="0" err="1" smtClean="0">
                <a:ln>
                  <a:noFill/>
                </a:ln>
                <a:solidFill>
                  <a:srgbClr val="002060"/>
                </a:solidFill>
                <a:effectLst/>
                <a:latin typeface="Times New Roman" pitchFamily="18" charset="0"/>
                <a:ea typeface="Calibri" pitchFamily="34" charset="0"/>
                <a:cs typeface="Times New Roman" pitchFamily="18" charset="0"/>
              </a:rPr>
              <a:t>противогололедных</a:t>
            </a:r>
            <a:r>
              <a:rPr kumimoji="0" lang="ru-RU"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материалов:</a:t>
            </a:r>
            <a:endParaRPr kumimoji="0" lang="ru-RU"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lang="ru-RU" sz="1400" dirty="0" smtClean="0">
                <a:latin typeface="Times New Roman" pitchFamily="18" charset="0"/>
                <a:ea typeface="Calibri" pitchFamily="34" charset="0"/>
                <a:cs typeface="Times New Roman" pitchFamily="18" charset="0"/>
              </a:rPr>
              <a:t>1</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 целью повышения экологической безопасности, к области применения х.р. предъявляются ограничения, запрещающие их использование на: проезжей части ж/б мостов и путепроводов; подходах к ж/</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д</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переездам; дорогах, где проложен трамвайный путь; участках дорог, где отсутствует поверхностный сток воды; дорогах с интенсивностью движения транспортных средств менее 3000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авт</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/сутки использование аварийного, а на дорогах с интенсивностью менее 1000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авт</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/сутки профилактического методов распределения; поверхности надземного пешеходного перехода; дорогах, расположенных вдоль особо охраняемой зоны и водоемов.</a:t>
            </a:r>
            <a:endParaRPr kumimoji="0" lang="ru-RU" sz="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lang="ru-RU" sz="1400" dirty="0" smtClean="0">
                <a:latin typeface="Times New Roman" pitchFamily="18" charset="0"/>
                <a:ea typeface="Calibri" pitchFamily="34" charset="0"/>
                <a:cs typeface="Times New Roman" pitchFamily="18" charset="0"/>
              </a:rPr>
              <a:t>2</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При отсутствии или недостатке снегоуборочной техники применение профилактического метода распределения  х.р. не дает положительного эффекта.  Поэтому, при этом способе необходимо строго соблюдать время выдержки и продолжительности действия х.р.</a:t>
            </a:r>
            <a:endParaRPr kumimoji="0" lang="ru-RU" sz="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lang="ru-RU" sz="1400" dirty="0" smtClean="0">
                <a:latin typeface="Times New Roman" pitchFamily="18" charset="0"/>
                <a:ea typeface="Calibri" pitchFamily="34" charset="0"/>
                <a:cs typeface="Times New Roman" pitchFamily="18" charset="0"/>
              </a:rPr>
              <a:t>3</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При аварийном методе при выборе нормы распределения х.р. необходимо строго следить за техническими характеристиками участков (продольные, поперечные уклоны, протяженность участка) и за плотностью с.л.о. </a:t>
            </a:r>
            <a:endParaRPr kumimoji="0" lang="ru-RU" sz="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lang="ru-RU" sz="1400" dirty="0" smtClean="0">
                <a:latin typeface="Times New Roman" pitchFamily="18" charset="0"/>
                <a:ea typeface="Calibri" pitchFamily="34" charset="0"/>
                <a:cs typeface="Times New Roman" pitchFamily="18" charset="0"/>
              </a:rPr>
              <a:t>4</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Не рекомендуется использовать профилактический метод распределения х.р. В ДКЗ зонах с резко континентальным  климатом при температуре воздуха ниже -12 </a:t>
            </a:r>
            <a:r>
              <a:rPr kumimoji="0" lang="ru-RU" sz="1400" b="0" i="0"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о</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ru-RU" sz="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lang="ru-RU" sz="1400" dirty="0" smtClean="0">
                <a:latin typeface="Times New Roman" pitchFamily="18" charset="0"/>
                <a:ea typeface="Calibri" pitchFamily="34" charset="0"/>
                <a:cs typeface="Times New Roman" pitchFamily="18" charset="0"/>
              </a:rPr>
              <a:t>5</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 целью снижения коррозионной активности к металлам, в состав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противогололедных</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х.р.  добавляются ингибиторы коррозии. В качестве ингибиторов коррозии рекомендуется использовать фосфат натрия одно- и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двухзамещенный</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суперфосфат простой и двойной и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гексаметафосфат</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Нормы расхода ингибиторов в качестве добавок  к ПГМ принимаются согласно таблице .</a:t>
            </a:r>
            <a:endParaRPr kumimoji="0" lang="ru-RU" sz="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 жидкие ПГМ вводят фосфат натрия одно- и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двухзамещенный</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непосредственно перед их применением, а суперфосфаты из-за их слабой растворимости следует вводить заблаговременно на стадии хранения ПГМ.</a:t>
            </a:r>
            <a:endParaRPr kumimoji="0" lang="ru-RU" sz="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lang="ru-RU" sz="1400" dirty="0" smtClean="0">
                <a:latin typeface="Times New Roman" pitchFamily="18" charset="0"/>
                <a:ea typeface="Calibri" pitchFamily="34" charset="0"/>
                <a:cs typeface="Times New Roman" pitchFamily="18" charset="0"/>
              </a:rPr>
              <a:t>6</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Заявитель обязан требовать от поставщика документального подтверждения (сертификации) соответствия химических реагентов и отходов промышленности, применяемых в качестве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противогололедных</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материалов, международным стандартам качества и нормативам, характеризующим их воздействие на окружающую среду. В случае отсутствия указанных документов, необходимо представить оценку воздействия на окружающую среду, токсикологическое заключение Министерства здравоохранения Республики Казахстан и документы о проведенных предварительных  (исследованиях) на государственную экологическую экспертизу.</a:t>
            </a:r>
            <a:endParaRPr kumimoji="0" lang="ru-RU" sz="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При подготовке документации необходимо учитывать требования РНД 211.3.02.02-96 «Методические рекомендации по оценке воздействия на окружающую среду новой техники, технологии, материалов и веществ.</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7" name="Прямоугольник 6"/>
          <p:cNvSpPr/>
          <p:nvPr/>
        </p:nvSpPr>
        <p:spPr>
          <a:xfrm>
            <a:off x="357158" y="214290"/>
            <a:ext cx="8001056" cy="523220"/>
          </a:xfrm>
          <a:prstGeom prst="rect">
            <a:avLst/>
          </a:prstGeom>
        </p:spPr>
        <p:txBody>
          <a:bodyPr wrap="square">
            <a:spAutoFit/>
          </a:bodyPr>
          <a:lstStyle/>
          <a:p>
            <a:pPr algn="ctr"/>
            <a:r>
              <a:rPr lang="ru-RU" sz="2800" b="1" dirty="0" smtClean="0">
                <a:solidFill>
                  <a:srgbClr val="002060"/>
                </a:solidFill>
                <a:latin typeface="Times New Roman" pitchFamily="18" charset="0"/>
                <a:cs typeface="Times New Roman" pitchFamily="18" charset="0"/>
              </a:rPr>
              <a:t>Заключение</a:t>
            </a:r>
            <a:endParaRPr lang="ru-RU" sz="2800" dirty="0">
              <a:solidFill>
                <a:srgbClr val="002060"/>
              </a:solidFill>
              <a:latin typeface="Times New Roman" pitchFamily="18" charset="0"/>
              <a:cs typeface="Times New Roman" pitchFamily="18" charset="0"/>
            </a:endParaRPr>
          </a:p>
        </p:txBody>
      </p:sp>
      <p:sp>
        <p:nvSpPr>
          <p:cNvPr id="9" name="Прямоугольник 8"/>
          <p:cNvSpPr/>
          <p:nvPr/>
        </p:nvSpPr>
        <p:spPr>
          <a:xfrm>
            <a:off x="357158" y="714356"/>
            <a:ext cx="8358246" cy="5755422"/>
          </a:xfrm>
          <a:prstGeom prst="rect">
            <a:avLst/>
          </a:prstGeom>
        </p:spPr>
        <p:txBody>
          <a:bodyPr wrap="square">
            <a:spAutoFit/>
          </a:bodyPr>
          <a:lstStyle/>
          <a:p>
            <a:pPr lvl="0" indent="355600" algn="just" fontAlgn="base">
              <a:spcBef>
                <a:spcPct val="0"/>
              </a:spcBef>
              <a:spcAft>
                <a:spcPct val="0"/>
              </a:spcAft>
            </a:pPr>
            <a:r>
              <a:rPr lang="ru-RU" sz="1600" dirty="0" smtClean="0">
                <a:latin typeface="Times New Roman" pitchFamily="18" charset="0"/>
                <a:ea typeface="Times New Roman" pitchFamily="18" charset="0"/>
                <a:cs typeface="Times New Roman" pitchFamily="18" charset="0"/>
              </a:rPr>
              <a:t>1. Территория Казахстана относится к </a:t>
            </a:r>
            <a:r>
              <a:rPr lang="ru-RU" sz="1600" dirty="0" err="1" smtClean="0">
                <a:latin typeface="Times New Roman" pitchFamily="18" charset="0"/>
                <a:ea typeface="Times New Roman" pitchFamily="18" charset="0"/>
                <a:cs typeface="Times New Roman" pitchFamily="18" charset="0"/>
              </a:rPr>
              <a:t>резкоконтинентальной</a:t>
            </a:r>
            <a:r>
              <a:rPr lang="ru-RU" sz="1600" dirty="0" smtClean="0">
                <a:latin typeface="Times New Roman" pitchFamily="18" charset="0"/>
                <a:ea typeface="Times New Roman" pitchFamily="18" charset="0"/>
                <a:cs typeface="Times New Roman" pitchFamily="18" charset="0"/>
              </a:rPr>
              <a:t> зоне, характерные большой перепад  суточной температуры и низкая влажность: при этом работоспособность химических реагентов резко снижается. В связи с этим и по опыту зарубежных стран в данной диссертации рассматривается технология приготовления и применения жидких противогололедных реагентов для дорог Казахстана. При применении жидких противогололедных растворов резко повышается их активное действие и значительно сокращается  время вступления реагентов со снежно-ледяными образованиями. </a:t>
            </a:r>
            <a:endParaRPr lang="ru-RU" sz="1600" dirty="0" smtClean="0">
              <a:latin typeface="Times New Roman" pitchFamily="18" charset="0"/>
              <a:cs typeface="Times New Roman" pitchFamily="18" charset="0"/>
            </a:endParaRPr>
          </a:p>
          <a:p>
            <a:pPr lvl="0" indent="355600" algn="just" eaLnBrk="0" fontAlgn="base" hangingPunct="0">
              <a:spcBef>
                <a:spcPct val="0"/>
              </a:spcBef>
              <a:spcAft>
                <a:spcPct val="0"/>
              </a:spcAft>
            </a:pPr>
            <a:r>
              <a:rPr lang="ru-RU" sz="1600" dirty="0" smtClean="0">
                <a:latin typeface="Times New Roman" pitchFamily="18" charset="0"/>
                <a:ea typeface="Times New Roman" pitchFamily="18" charset="0"/>
                <a:cs typeface="Times New Roman" pitchFamily="18" charset="0"/>
              </a:rPr>
              <a:t>2. В диссертации рассмотрена теория снижения силы ослабления снежно-ледяного образования под воздействиям химических реагентов. Критерием оценки ослабления снежно-ледяных образований над дорожным покрытием является силы внутреннего сцепления ледяных образований под воздействием химических растворов. Это сила в работе определена в лабораторных условиях. </a:t>
            </a:r>
            <a:endParaRPr lang="ru-RU" sz="1600" dirty="0" smtClean="0">
              <a:latin typeface="Times New Roman" pitchFamily="18" charset="0"/>
              <a:cs typeface="Times New Roman" pitchFamily="18" charset="0"/>
            </a:endParaRPr>
          </a:p>
          <a:p>
            <a:pPr lvl="0" indent="355600" algn="just" eaLnBrk="0" fontAlgn="base" hangingPunct="0">
              <a:spcBef>
                <a:spcPct val="0"/>
              </a:spcBef>
              <a:spcAft>
                <a:spcPct val="0"/>
              </a:spcAft>
            </a:pPr>
            <a:r>
              <a:rPr lang="ru-RU" sz="1600" dirty="0" smtClean="0">
                <a:latin typeface="Times New Roman" pitchFamily="18" charset="0"/>
                <a:ea typeface="Times New Roman" pitchFamily="18" charset="0"/>
                <a:cs typeface="Times New Roman" pitchFamily="18" charset="0"/>
              </a:rPr>
              <a:t>3. Концентрация химических растворов определена в лабораторных условиях с учетом плотности растворов и разработана методика их подбора с учетом климатических условий района применения. </a:t>
            </a:r>
            <a:endParaRPr lang="ru-RU" sz="1600" dirty="0" smtClean="0">
              <a:latin typeface="Times New Roman" pitchFamily="18" charset="0"/>
              <a:cs typeface="Times New Roman" pitchFamily="18" charset="0"/>
            </a:endParaRPr>
          </a:p>
          <a:p>
            <a:pPr lvl="0" indent="355600" algn="just" eaLnBrk="0" fontAlgn="base" hangingPunct="0">
              <a:spcBef>
                <a:spcPct val="0"/>
              </a:spcBef>
              <a:spcAft>
                <a:spcPct val="0"/>
              </a:spcAft>
            </a:pPr>
            <a:r>
              <a:rPr lang="ru-RU" sz="1600" dirty="0" smtClean="0">
                <a:latin typeface="Times New Roman" pitchFamily="18" charset="0"/>
                <a:ea typeface="Times New Roman" pitchFamily="18" charset="0"/>
                <a:cs typeface="Times New Roman" pitchFamily="18" charset="0"/>
              </a:rPr>
              <a:t>4. Норма  распределения жидких противогололедных реагентов установлены в полевых экспериментальных испытаниях. Эксперименты проведены на различных участках и с различными снежно-ледяными образованиями.</a:t>
            </a:r>
          </a:p>
          <a:p>
            <a:pPr lvl="0" indent="355600" algn="just" eaLnBrk="0" fontAlgn="base" hangingPunct="0">
              <a:spcBef>
                <a:spcPct val="0"/>
              </a:spcBef>
              <a:spcAft>
                <a:spcPct val="0"/>
              </a:spcAft>
            </a:pPr>
            <a:r>
              <a:rPr lang="ru-RU" sz="1600" dirty="0" smtClean="0">
                <a:latin typeface="Times New Roman" pitchFamily="18" charset="0"/>
                <a:ea typeface="Times New Roman" pitchFamily="18" charset="0"/>
                <a:cs typeface="Times New Roman" pitchFamily="18" charset="0"/>
              </a:rPr>
              <a:t>5. По результатам полевых испытаний установлена корреляционная зависимость нормы распределения жидких реагентов между экспериментальными (теоретическими и лабораторными) и практическими (полевыми) распределителями.  Это дает возможность при отсутствии универсальных распределителей можно определить нормы распределения химических реагентов для разных климатических зон.</a:t>
            </a:r>
            <a:endParaRPr lang="ru-RU" sz="1600" dirty="0">
              <a:latin typeface="Times New Roman" pitchFamily="18" charset="0"/>
              <a:cs typeface="Times New Roman" pitchFamily="18" charset="0"/>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5603" name="Прямоугольник 4"/>
          <p:cNvSpPr>
            <a:spLocks noChangeArrowheads="1"/>
          </p:cNvSpPr>
          <p:nvPr/>
        </p:nvSpPr>
        <p:spPr bwMode="auto">
          <a:xfrm>
            <a:off x="0" y="3786188"/>
            <a:ext cx="6884988" cy="1938337"/>
          </a:xfrm>
          <a:prstGeom prst="rect">
            <a:avLst/>
          </a:prstGeom>
          <a:noFill/>
          <a:ln w="9525">
            <a:noFill/>
            <a:miter lim="800000"/>
            <a:headEnd/>
            <a:tailEnd/>
          </a:ln>
        </p:spPr>
        <p:txBody>
          <a:bodyPr wrap="none">
            <a:spAutoFit/>
          </a:bodyPr>
          <a:lstStyle/>
          <a:p>
            <a:pPr algn="ctr"/>
            <a:r>
              <a:rPr lang="ru-RU" sz="6000" b="1" i="1" dirty="0">
                <a:solidFill>
                  <a:srgbClr val="FFC000"/>
                </a:solidFill>
                <a:latin typeface="Garamond" pitchFamily="18" charset="0"/>
              </a:rPr>
              <a:t>СПАСИБО </a:t>
            </a:r>
          </a:p>
          <a:p>
            <a:pPr algn="ctr"/>
            <a:r>
              <a:rPr lang="ru-RU" sz="6000" b="1" i="1" dirty="0">
                <a:solidFill>
                  <a:srgbClr val="FFC000"/>
                </a:solidFill>
                <a:latin typeface="Garamond" pitchFamily="18" charset="0"/>
              </a:rPr>
              <a:t>ЗА ВНИМАНИЕ!!!</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2594</TotalTime>
  <Words>4113</Words>
  <Application>Microsoft Office PowerPoint</Application>
  <PresentationFormat>Экран (4:3)</PresentationFormat>
  <Paragraphs>1312</Paragraphs>
  <Slides>34</Slides>
  <Notes>4</Notes>
  <HiddenSlides>0</HiddenSlides>
  <MMClips>0</MMClips>
  <ScaleCrop>false</ScaleCrop>
  <HeadingPairs>
    <vt:vector size="8" baseType="variant">
      <vt:variant>
        <vt:lpstr>Использованные шрифты</vt:lpstr>
      </vt:variant>
      <vt:variant>
        <vt:i4>11</vt:i4>
      </vt:variant>
      <vt:variant>
        <vt:lpstr>Тема</vt:lpstr>
      </vt:variant>
      <vt:variant>
        <vt:i4>1</vt:i4>
      </vt:variant>
      <vt:variant>
        <vt:lpstr>Внедренные серверы OLE</vt:lpstr>
      </vt:variant>
      <vt:variant>
        <vt:i4>1</vt:i4>
      </vt:variant>
      <vt:variant>
        <vt:lpstr>Заголовки слайдов</vt:lpstr>
      </vt:variant>
      <vt:variant>
        <vt:i4>34</vt:i4>
      </vt:variant>
    </vt:vector>
  </HeadingPairs>
  <TitlesOfParts>
    <vt:vector size="47" baseType="lpstr">
      <vt:lpstr>Arial</vt:lpstr>
      <vt:lpstr>Calibri</vt:lpstr>
      <vt:lpstr>Cambria</vt:lpstr>
      <vt:lpstr>Constantia</vt:lpstr>
      <vt:lpstr>Franklin Gothic Book</vt:lpstr>
      <vt:lpstr>Garamond</vt:lpstr>
      <vt:lpstr>Perpetua</vt:lpstr>
      <vt:lpstr>Symbol</vt:lpstr>
      <vt:lpstr>Times New Roman</vt:lpstr>
      <vt:lpstr>Wingdings</vt:lpstr>
      <vt:lpstr>Wingdings 2</vt:lpstr>
      <vt:lpstr>Эркер</vt:lpstr>
      <vt:lpstr>Формула</vt:lpstr>
      <vt:lpstr>Презентация PowerPoint</vt:lpstr>
      <vt:lpstr>Презентация PowerPoint</vt:lpstr>
      <vt:lpstr>Презентация PowerPoint</vt:lpstr>
      <vt:lpstr>         В настоящее время актуальной проблемой является высокая аварийность на дорогах в зимний период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Технология приготовления жидких противогололедных реагентов.          Последовательность подготовки жидкого раствора из химических реагентов.  Перед применением жидких химических растворов (рассолов) из хлористого натрия (или других солей) выполняются следующие виды работ:          1 Производится проверка сертификационного качества применяемых реагентов  (документально).          2 Реагент подвергается в лабораторных условиях ситовому анализу,  оценивается крупность материала.         3 Крупные частицы (диаметром более 0,315 мм) предварительно измельчаются. Эта операция осуществляется на соответствующих предприятиях при помощи дробилок, предназначенных для измельчения каменных материалов.          4 Подготовленный сухой реагент предварительно взвешивается  на весах с точностью ±0,1 кг.         5 Нагревания воды в емкости.   </vt:lpstr>
      <vt:lpstr>Презентация PowerPoint</vt:lpstr>
      <vt:lpstr>Презентация PowerPoint</vt:lpstr>
      <vt:lpstr>              МЕТОДИКА ПОДБОРА КОНЦЕНТРАЦИИ ЖИДКИХ ПРОТИВОГОЛОЛЕДНЫХ РЕАГЕНТОВ </vt:lpstr>
      <vt:lpstr>ОПРЕДЕЛЕНИЕ КОНЦЕНТРАЦИИ ЖИДКИХ ПРОТИВОГОЛОЛЕДНЫХ  РАСТВОРОВ В ЛАБОРАТОРНЫХ УСЛОВИЯХ</vt:lpstr>
      <vt:lpstr>Презентация PowerPoint</vt:lpstr>
      <vt:lpstr>Определение силы смерзания снежно-ледяного образования в лабораторных условиях</vt:lpstr>
      <vt:lpstr>        цель данного экспериментального исследования заключается в устанавливании следующих закономерных зависимостей: – установление корреляционной зависимости (взаимосвязь несколько случайных величин) между плотностями распределения раствора хлористого натрия на снижение силы смерзания  снежно-ледяного образования во времени; – установление те же зависимости с использованием различных жидких химических реагентов (nacl, cacl2, mgcl2·6h2o).          экспериментальные испытания проводились в лабораторных условиях. при этом на поверхности заранее подготовленных асфальтобетонных образцах установили сборные рамки (4,5х4,5 см) и в них заполнялись рыхлый снег с различными содержаниями влаги, затем снег в рамках предварительно уплотнялись вручную с помощью трамбующего устройства. толщина искусственного с.л.н. был принять 0,8-1,0 см. на поверхность этого образования аварийным методом подсыпались химический реагент по установленной норме. для установления корреляционной зависимости между силой смерзания снежно-ледяного наката над поверхностью дорожного покрытия при определенной  плотностью распределения химического раствора и продолжительностью его времени действия испытание на сдвиг был проведен с интервалом 20 минут. при этом, также для определения точности испытания, с одинаковыми физико-механическими свойствами снежно-ледяного наката и плотностью  распределения химических растворов образцы подготавливались от 4 до12 экземпляров.     </vt:lpstr>
      <vt:lpstr>Презентация PowerPoint</vt:lpstr>
      <vt:lpstr>Презентация PowerPoint</vt:lpstr>
      <vt:lpstr>Снижение силы смерзания снежно-ледяного образования над поверхностью покрытия зависит не только от плотности посыпки химического реагента, а также и продолжительности действия противогололедных растворов. Этот показатель в технологическом процессе называется выдержкой (это – технологический процесс), которая фиксирует  полное действие химических материалов.  При плотности распределения р=30 мл/м2 влияние раствора на расплавлению снежного наката (рс=0,60-0,75 т/м3) происходит очень медленно по сравнению с плотностью распределения р=90 мл/м2 и выше. Причем, плотность распределения чем ниже, тем ниже влияет химический реагент на снижение силы смерзания снежно-ледяного образования.     Например, при р=30 мл/м2 минимальное значения силы смерзания достигается τ=8,20-8,45 МПа в промежутке времени после распределения химического реагента t=100-140 мин. Далее его действия, как отмечено выше, могут вызвать отрицательный эффект, т.е. растворившийся слой льда снова могут преобразоваться на прочную ледяную корку. Отсюда видно, что  такая концентрация раствора при большой толщине (свыше 3 мм) снежно-ледяного наката и с малой плотностью (в пределах до 90 мл/м2) распределения не может полностью его растворит или разрушить силу смерзания, а при  при р=90 мл/м2 этот показатель (τ) могут снижается до     3,5-4 МПа в промежутке времени 150-165 мин.  </vt:lpstr>
      <vt:lpstr>Результаты полевых экспериментальных испытаний при определении плотности распределения с использованием универсального пескоразбрасывателя Рено и передвижной лабораторной установки </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Технологическая практика 2012 Худаев Ороч САД-09, 4-курс</dc:title>
  <dc:creator>Admin</dc:creator>
  <cp:lastModifiedBy>RePack by Diakov</cp:lastModifiedBy>
  <cp:revision>274</cp:revision>
  <dcterms:created xsi:type="dcterms:W3CDTF">2012-10-02T14:11:56Z</dcterms:created>
  <dcterms:modified xsi:type="dcterms:W3CDTF">2020-11-21T03:34:01Z</dcterms:modified>
</cp:coreProperties>
</file>